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6"/>
  </p:notesMasterIdLst>
  <p:handoutMasterIdLst>
    <p:handoutMasterId r:id="rId37"/>
  </p:handoutMasterIdLst>
  <p:sldIdLst>
    <p:sldId id="392" r:id="rId2"/>
    <p:sldId id="428" r:id="rId3"/>
    <p:sldId id="474" r:id="rId4"/>
    <p:sldId id="475" r:id="rId5"/>
    <p:sldId id="476" r:id="rId6"/>
    <p:sldId id="477" r:id="rId7"/>
    <p:sldId id="478" r:id="rId8"/>
    <p:sldId id="479" r:id="rId9"/>
    <p:sldId id="480" r:id="rId10"/>
    <p:sldId id="527" r:id="rId11"/>
    <p:sldId id="485" r:id="rId12"/>
    <p:sldId id="487" r:id="rId13"/>
    <p:sldId id="488" r:id="rId14"/>
    <p:sldId id="492" r:id="rId15"/>
    <p:sldId id="493" r:id="rId16"/>
    <p:sldId id="489" r:id="rId17"/>
    <p:sldId id="490" r:id="rId18"/>
    <p:sldId id="494" r:id="rId19"/>
    <p:sldId id="484" r:id="rId20"/>
    <p:sldId id="491" r:id="rId21"/>
    <p:sldId id="528" r:id="rId22"/>
    <p:sldId id="502" r:id="rId23"/>
    <p:sldId id="503" r:id="rId24"/>
    <p:sldId id="526" r:id="rId25"/>
    <p:sldId id="509" r:id="rId26"/>
    <p:sldId id="510" r:id="rId27"/>
    <p:sldId id="511" r:id="rId28"/>
    <p:sldId id="512" r:id="rId29"/>
    <p:sldId id="513" r:id="rId30"/>
    <p:sldId id="514" r:id="rId31"/>
    <p:sldId id="515" r:id="rId32"/>
    <p:sldId id="516" r:id="rId33"/>
    <p:sldId id="524" r:id="rId34"/>
    <p:sldId id="525"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CC"/>
    <a:srgbClr val="6A6D6D"/>
    <a:srgbClr val="ACAB95"/>
    <a:srgbClr val="CEE5F7"/>
    <a:srgbClr val="FFDF79"/>
    <a:srgbClr val="FFFFFF"/>
    <a:srgbClr val="1F658E"/>
    <a:srgbClr val="BAD8F4"/>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5" autoAdjust="0"/>
    <p:restoredTop sz="84767" autoAdjust="0"/>
  </p:normalViewPr>
  <p:slideViewPr>
    <p:cSldViewPr snapToObjects="1">
      <p:cViewPr varScale="1">
        <p:scale>
          <a:sx n="110" d="100"/>
          <a:sy n="110" d="100"/>
        </p:scale>
        <p:origin x="1242" y="108"/>
      </p:cViewPr>
      <p:guideLst>
        <p:guide orient="horz" pos="2160"/>
        <p:guide pos="2880"/>
      </p:guideLst>
    </p:cSldViewPr>
  </p:slideViewPr>
  <p:outlineViewPr>
    <p:cViewPr>
      <p:scale>
        <a:sx n="33" d="100"/>
        <a:sy n="33" d="100"/>
      </p:scale>
      <p:origin x="0" y="-3149"/>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D841BD25-D0CE-4E70-A76B-730B9D3B1A50}" type="datetime1">
              <a:rPr lang="en-US"/>
              <a:pPr>
                <a:defRPr/>
              </a:pPr>
              <a:t>10/19/2021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BC9D84F2-F3F0-4DE1-BC45-38FF32FCEA12}" type="slidenum">
              <a:rPr lang="en-US"/>
              <a:pPr>
                <a:defRPr/>
              </a:pPr>
              <a:t>‹#›</a:t>
            </a:fld>
            <a:endParaRPr lang="en-US" dirty="0"/>
          </a:p>
        </p:txBody>
      </p:sp>
    </p:spTree>
    <p:extLst>
      <p:ext uri="{BB962C8B-B14F-4D97-AF65-F5344CB8AC3E}">
        <p14:creationId xmlns:p14="http://schemas.microsoft.com/office/powerpoint/2010/main" val="30781834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69C5A463-BC0D-421D-AEE7-44AE094AED3A}" type="datetime1">
              <a:rPr lang="en-US"/>
              <a:pPr>
                <a:defRPr/>
              </a:pPr>
              <a:t>10/19/2021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46ACA78C-D706-4AD5-97EF-18594AC154BD}" type="slidenum">
              <a:rPr lang="en-US"/>
              <a:pPr>
                <a:defRPr/>
              </a:pPr>
              <a:t>‹#›</a:t>
            </a:fld>
            <a:endParaRPr lang="en-US" dirty="0"/>
          </a:p>
        </p:txBody>
      </p:sp>
    </p:spTree>
    <p:extLst>
      <p:ext uri="{BB962C8B-B14F-4D97-AF65-F5344CB8AC3E}">
        <p14:creationId xmlns:p14="http://schemas.microsoft.com/office/powerpoint/2010/main" val="21850931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0</a:t>
            </a:fld>
            <a:endParaRPr lang="en-US"/>
          </a:p>
        </p:txBody>
      </p:sp>
    </p:spTree>
    <p:extLst>
      <p:ext uri="{BB962C8B-B14F-4D97-AF65-F5344CB8AC3E}">
        <p14:creationId xmlns:p14="http://schemas.microsoft.com/office/powerpoint/2010/main" val="2676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9</a:t>
            </a:fld>
            <a:endParaRPr lang="en-US"/>
          </a:p>
        </p:txBody>
      </p:sp>
    </p:spTree>
    <p:extLst>
      <p:ext uri="{BB962C8B-B14F-4D97-AF65-F5344CB8AC3E}">
        <p14:creationId xmlns:p14="http://schemas.microsoft.com/office/powerpoint/2010/main" val="189481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10</a:t>
            </a:fld>
            <a:endParaRPr lang="en-US"/>
          </a:p>
        </p:txBody>
      </p:sp>
    </p:spTree>
    <p:extLst>
      <p:ext uri="{BB962C8B-B14F-4D97-AF65-F5344CB8AC3E}">
        <p14:creationId xmlns:p14="http://schemas.microsoft.com/office/powerpoint/2010/main" val="8319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11</a:t>
            </a:fld>
            <a:endParaRPr lang="en-US"/>
          </a:p>
        </p:txBody>
      </p:sp>
    </p:spTree>
    <p:extLst>
      <p:ext uri="{BB962C8B-B14F-4D97-AF65-F5344CB8AC3E}">
        <p14:creationId xmlns:p14="http://schemas.microsoft.com/office/powerpoint/2010/main" val="2838610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12</a:t>
            </a:fld>
            <a:endParaRPr lang="en-US"/>
          </a:p>
        </p:txBody>
      </p:sp>
    </p:spTree>
    <p:extLst>
      <p:ext uri="{BB962C8B-B14F-4D97-AF65-F5344CB8AC3E}">
        <p14:creationId xmlns:p14="http://schemas.microsoft.com/office/powerpoint/2010/main" val="411029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13</a:t>
            </a:fld>
            <a:endParaRPr lang="en-US"/>
          </a:p>
        </p:txBody>
      </p:sp>
    </p:spTree>
    <p:extLst>
      <p:ext uri="{BB962C8B-B14F-4D97-AF65-F5344CB8AC3E}">
        <p14:creationId xmlns:p14="http://schemas.microsoft.com/office/powerpoint/2010/main" val="70742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14</a:t>
            </a:fld>
            <a:endParaRPr lang="en-US"/>
          </a:p>
        </p:txBody>
      </p:sp>
    </p:spTree>
    <p:extLst>
      <p:ext uri="{BB962C8B-B14F-4D97-AF65-F5344CB8AC3E}">
        <p14:creationId xmlns:p14="http://schemas.microsoft.com/office/powerpoint/2010/main" val="201199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15</a:t>
            </a:fld>
            <a:endParaRPr lang="en-US"/>
          </a:p>
        </p:txBody>
      </p:sp>
    </p:spTree>
    <p:extLst>
      <p:ext uri="{BB962C8B-B14F-4D97-AF65-F5344CB8AC3E}">
        <p14:creationId xmlns:p14="http://schemas.microsoft.com/office/powerpoint/2010/main" val="92805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16</a:t>
            </a:fld>
            <a:endParaRPr lang="en-US"/>
          </a:p>
        </p:txBody>
      </p:sp>
    </p:spTree>
    <p:extLst>
      <p:ext uri="{BB962C8B-B14F-4D97-AF65-F5344CB8AC3E}">
        <p14:creationId xmlns:p14="http://schemas.microsoft.com/office/powerpoint/2010/main" val="1993516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17</a:t>
            </a:fld>
            <a:endParaRPr lang="en-US"/>
          </a:p>
        </p:txBody>
      </p:sp>
    </p:spTree>
    <p:extLst>
      <p:ext uri="{BB962C8B-B14F-4D97-AF65-F5344CB8AC3E}">
        <p14:creationId xmlns:p14="http://schemas.microsoft.com/office/powerpoint/2010/main" val="70115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19</a:t>
            </a:fld>
            <a:endParaRPr lang="en-US"/>
          </a:p>
        </p:txBody>
      </p:sp>
    </p:spTree>
    <p:extLst>
      <p:ext uri="{BB962C8B-B14F-4D97-AF65-F5344CB8AC3E}">
        <p14:creationId xmlns:p14="http://schemas.microsoft.com/office/powerpoint/2010/main" val="395689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1</a:t>
            </a:fld>
            <a:endParaRPr lang="en-US"/>
          </a:p>
        </p:txBody>
      </p:sp>
    </p:spTree>
    <p:extLst>
      <p:ext uri="{BB962C8B-B14F-4D97-AF65-F5344CB8AC3E}">
        <p14:creationId xmlns:p14="http://schemas.microsoft.com/office/powerpoint/2010/main" val="3167738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20</a:t>
            </a:fld>
            <a:endParaRPr lang="en-US"/>
          </a:p>
        </p:txBody>
      </p:sp>
    </p:spTree>
    <p:extLst>
      <p:ext uri="{BB962C8B-B14F-4D97-AF65-F5344CB8AC3E}">
        <p14:creationId xmlns:p14="http://schemas.microsoft.com/office/powerpoint/2010/main" val="354544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21</a:t>
            </a:fld>
            <a:endParaRPr lang="en-US"/>
          </a:p>
        </p:txBody>
      </p:sp>
    </p:spTree>
    <p:extLst>
      <p:ext uri="{BB962C8B-B14F-4D97-AF65-F5344CB8AC3E}">
        <p14:creationId xmlns:p14="http://schemas.microsoft.com/office/powerpoint/2010/main" val="3215437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22</a:t>
            </a:fld>
            <a:endParaRPr lang="en-US"/>
          </a:p>
        </p:txBody>
      </p:sp>
    </p:spTree>
    <p:extLst>
      <p:ext uri="{BB962C8B-B14F-4D97-AF65-F5344CB8AC3E}">
        <p14:creationId xmlns:p14="http://schemas.microsoft.com/office/powerpoint/2010/main" val="4119278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23</a:t>
            </a:fld>
            <a:endParaRPr lang="en-US"/>
          </a:p>
        </p:txBody>
      </p:sp>
    </p:spTree>
    <p:extLst>
      <p:ext uri="{BB962C8B-B14F-4D97-AF65-F5344CB8AC3E}">
        <p14:creationId xmlns:p14="http://schemas.microsoft.com/office/powerpoint/2010/main" val="307764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24</a:t>
            </a:fld>
            <a:endParaRPr lang="en-US"/>
          </a:p>
        </p:txBody>
      </p:sp>
    </p:spTree>
    <p:extLst>
      <p:ext uri="{BB962C8B-B14F-4D97-AF65-F5344CB8AC3E}">
        <p14:creationId xmlns:p14="http://schemas.microsoft.com/office/powerpoint/2010/main" val="1672443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25</a:t>
            </a:fld>
            <a:endParaRPr lang="en-US"/>
          </a:p>
        </p:txBody>
      </p:sp>
    </p:spTree>
    <p:extLst>
      <p:ext uri="{BB962C8B-B14F-4D97-AF65-F5344CB8AC3E}">
        <p14:creationId xmlns:p14="http://schemas.microsoft.com/office/powerpoint/2010/main" val="4035522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26</a:t>
            </a:fld>
            <a:endParaRPr lang="en-US"/>
          </a:p>
        </p:txBody>
      </p:sp>
    </p:spTree>
    <p:extLst>
      <p:ext uri="{BB962C8B-B14F-4D97-AF65-F5344CB8AC3E}">
        <p14:creationId xmlns:p14="http://schemas.microsoft.com/office/powerpoint/2010/main" val="414046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27</a:t>
            </a:fld>
            <a:endParaRPr lang="en-US"/>
          </a:p>
        </p:txBody>
      </p:sp>
    </p:spTree>
    <p:extLst>
      <p:ext uri="{BB962C8B-B14F-4D97-AF65-F5344CB8AC3E}">
        <p14:creationId xmlns:p14="http://schemas.microsoft.com/office/powerpoint/2010/main" val="1932948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28</a:t>
            </a:fld>
            <a:endParaRPr lang="en-US"/>
          </a:p>
        </p:txBody>
      </p:sp>
    </p:spTree>
    <p:extLst>
      <p:ext uri="{BB962C8B-B14F-4D97-AF65-F5344CB8AC3E}">
        <p14:creationId xmlns:p14="http://schemas.microsoft.com/office/powerpoint/2010/main" val="1963688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29</a:t>
            </a:fld>
            <a:endParaRPr lang="en-US"/>
          </a:p>
        </p:txBody>
      </p:sp>
    </p:spTree>
    <p:extLst>
      <p:ext uri="{BB962C8B-B14F-4D97-AF65-F5344CB8AC3E}">
        <p14:creationId xmlns:p14="http://schemas.microsoft.com/office/powerpoint/2010/main" val="226033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2</a:t>
            </a:fld>
            <a:endParaRPr lang="en-US"/>
          </a:p>
        </p:txBody>
      </p:sp>
    </p:spTree>
    <p:extLst>
      <p:ext uri="{BB962C8B-B14F-4D97-AF65-F5344CB8AC3E}">
        <p14:creationId xmlns:p14="http://schemas.microsoft.com/office/powerpoint/2010/main" val="2869596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30</a:t>
            </a:fld>
            <a:endParaRPr lang="en-US"/>
          </a:p>
        </p:txBody>
      </p:sp>
    </p:spTree>
    <p:extLst>
      <p:ext uri="{BB962C8B-B14F-4D97-AF65-F5344CB8AC3E}">
        <p14:creationId xmlns:p14="http://schemas.microsoft.com/office/powerpoint/2010/main" val="2888530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31</a:t>
            </a:fld>
            <a:endParaRPr lang="en-US"/>
          </a:p>
        </p:txBody>
      </p:sp>
    </p:spTree>
    <p:extLst>
      <p:ext uri="{BB962C8B-B14F-4D97-AF65-F5344CB8AC3E}">
        <p14:creationId xmlns:p14="http://schemas.microsoft.com/office/powerpoint/2010/main" val="649826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32</a:t>
            </a:fld>
            <a:endParaRPr lang="en-US"/>
          </a:p>
        </p:txBody>
      </p:sp>
    </p:spTree>
    <p:extLst>
      <p:ext uri="{BB962C8B-B14F-4D97-AF65-F5344CB8AC3E}">
        <p14:creationId xmlns:p14="http://schemas.microsoft.com/office/powerpoint/2010/main" val="336333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33</a:t>
            </a:fld>
            <a:endParaRPr lang="en-US"/>
          </a:p>
        </p:txBody>
      </p:sp>
    </p:spTree>
    <p:extLst>
      <p:ext uri="{BB962C8B-B14F-4D97-AF65-F5344CB8AC3E}">
        <p14:creationId xmlns:p14="http://schemas.microsoft.com/office/powerpoint/2010/main" val="404320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3</a:t>
            </a:fld>
            <a:endParaRPr lang="en-US"/>
          </a:p>
        </p:txBody>
      </p:sp>
    </p:spTree>
    <p:extLst>
      <p:ext uri="{BB962C8B-B14F-4D97-AF65-F5344CB8AC3E}">
        <p14:creationId xmlns:p14="http://schemas.microsoft.com/office/powerpoint/2010/main" val="352654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4</a:t>
            </a:fld>
            <a:endParaRPr lang="en-US"/>
          </a:p>
        </p:txBody>
      </p:sp>
    </p:spTree>
    <p:extLst>
      <p:ext uri="{BB962C8B-B14F-4D97-AF65-F5344CB8AC3E}">
        <p14:creationId xmlns:p14="http://schemas.microsoft.com/office/powerpoint/2010/main" val="353793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5</a:t>
            </a:fld>
            <a:endParaRPr lang="en-US"/>
          </a:p>
        </p:txBody>
      </p:sp>
    </p:spTree>
    <p:extLst>
      <p:ext uri="{BB962C8B-B14F-4D97-AF65-F5344CB8AC3E}">
        <p14:creationId xmlns:p14="http://schemas.microsoft.com/office/powerpoint/2010/main" val="408211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6</a:t>
            </a:fld>
            <a:endParaRPr lang="en-US"/>
          </a:p>
        </p:txBody>
      </p:sp>
    </p:spTree>
    <p:extLst>
      <p:ext uri="{BB962C8B-B14F-4D97-AF65-F5344CB8AC3E}">
        <p14:creationId xmlns:p14="http://schemas.microsoft.com/office/powerpoint/2010/main" val="59872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7</a:t>
            </a:fld>
            <a:endParaRPr lang="en-US"/>
          </a:p>
        </p:txBody>
      </p:sp>
    </p:spTree>
    <p:extLst>
      <p:ext uri="{BB962C8B-B14F-4D97-AF65-F5344CB8AC3E}">
        <p14:creationId xmlns:p14="http://schemas.microsoft.com/office/powerpoint/2010/main" val="104791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ACA78C-D706-4AD5-97EF-18594AC154BD}" type="slidenum">
              <a:rPr lang="en-US" smtClean="0"/>
              <a:pPr>
                <a:defRPr/>
              </a:pPr>
              <a:t>8</a:t>
            </a:fld>
            <a:endParaRPr lang="en-US"/>
          </a:p>
        </p:txBody>
      </p:sp>
    </p:spTree>
    <p:extLst>
      <p:ext uri="{BB962C8B-B14F-4D97-AF65-F5344CB8AC3E}">
        <p14:creationId xmlns:p14="http://schemas.microsoft.com/office/powerpoint/2010/main" val="409796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REM-PowerPoint(intro)-01-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3" y="-31750"/>
            <a:ext cx="9256713"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EM-Logo-register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0" y="1752600"/>
            <a:ext cx="2133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114800" y="1676400"/>
            <a:ext cx="4800600" cy="566738"/>
          </a:xfrm>
        </p:spPr>
        <p:txBody>
          <a:bodyPr anchor="b"/>
          <a:lstStyle>
            <a:lvl1pPr algn="r">
              <a:defRPr sz="2000" b="0" cap="none">
                <a:solidFill>
                  <a:srgbClr val="000000"/>
                </a:solidFill>
                <a:latin typeface="Arial"/>
                <a:cs typeface="Arial"/>
              </a:defRPr>
            </a:lvl1pPr>
          </a:lstStyle>
          <a:p>
            <a:r>
              <a:rPr lang="en-US"/>
              <a:t>Click to edit Master title style</a:t>
            </a:r>
            <a:endParaRPr lang="en-US" dirty="0"/>
          </a:p>
        </p:txBody>
      </p:sp>
      <p:sp>
        <p:nvSpPr>
          <p:cNvPr id="9" name="Text Placeholder 3"/>
          <p:cNvSpPr>
            <a:spLocks noGrp="1"/>
          </p:cNvSpPr>
          <p:nvPr>
            <p:ph type="body" sz="half" idx="2"/>
          </p:nvPr>
        </p:nvSpPr>
        <p:spPr>
          <a:xfrm>
            <a:off x="4114800" y="2243138"/>
            <a:ext cx="4800600" cy="378526"/>
          </a:xfrm>
        </p:spPr>
        <p:txBody>
          <a:bodyPr/>
          <a:lstStyle>
            <a:lvl1pPr marL="0" indent="0" algn="r">
              <a:buNone/>
              <a:defRPr sz="1600" cap="none" baseline="0">
                <a:solidFill>
                  <a:srgbClr val="3399CC"/>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109016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0AF31F5F-EBEF-42D2-87BD-01059645A719}" type="slidenum">
              <a:rPr lang="en-US"/>
              <a:pPr>
                <a:defRPr/>
              </a:pPr>
              <a:t>‹#›</a:t>
            </a:fld>
            <a:endParaRPr lang="en-US" dirty="0"/>
          </a:p>
        </p:txBody>
      </p:sp>
    </p:spTree>
    <p:extLst>
      <p:ext uri="{BB962C8B-B14F-4D97-AF65-F5344CB8AC3E}">
        <p14:creationId xmlns:p14="http://schemas.microsoft.com/office/powerpoint/2010/main" val="260915975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F6D08A0C-C042-4E29-B83D-A1E36BC93288}" type="slidenum">
              <a:rPr lang="en-US"/>
              <a:pPr>
                <a:defRPr/>
              </a:pPr>
              <a:t>‹#›</a:t>
            </a:fld>
            <a:endParaRPr lang="en-US" dirty="0"/>
          </a:p>
        </p:txBody>
      </p:sp>
    </p:spTree>
    <p:extLst>
      <p:ext uri="{BB962C8B-B14F-4D97-AF65-F5344CB8AC3E}">
        <p14:creationId xmlns:p14="http://schemas.microsoft.com/office/powerpoint/2010/main" val="381437058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ody Slide">
    <p:spTree>
      <p:nvGrpSpPr>
        <p:cNvPr id="1" name=""/>
        <p:cNvGrpSpPr/>
        <p:nvPr/>
      </p:nvGrpSpPr>
      <p:grpSpPr>
        <a:xfrm>
          <a:off x="0" y="0"/>
          <a:ext cx="0" cy="0"/>
          <a:chOff x="0" y="0"/>
          <a:chExt cx="0" cy="0"/>
        </a:xfrm>
      </p:grpSpPr>
      <p:pic>
        <p:nvPicPr>
          <p:cNvPr id="5" name="Picture 3" descr="REM-PowerPoint(body)-01-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797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EM-Logo-register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64375" y="6121400"/>
            <a:ext cx="16224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371600"/>
            <a:ext cx="8229600" cy="4343400"/>
          </a:xfrm>
        </p:spPr>
        <p:txBody>
          <a:bodyPr/>
          <a:lstStyle>
            <a:lvl1pPr>
              <a:buClr>
                <a:schemeClr val="tx1"/>
              </a:buClr>
              <a:defRPr sz="2800">
                <a:solidFill>
                  <a:schemeClr val="tx1"/>
                </a:solidFill>
                <a:latin typeface="Arial"/>
                <a:cs typeface="Arial"/>
              </a:defRPr>
            </a:lvl1pPr>
            <a:lvl2pPr>
              <a:buClr>
                <a:srgbClr val="3399CC"/>
              </a:buClr>
              <a:defRPr sz="2400">
                <a:solidFill>
                  <a:srgbClr val="3399CC"/>
                </a:solidFill>
                <a:latin typeface="Arial"/>
                <a:cs typeface="Arial"/>
              </a:defRPr>
            </a:lvl2pPr>
            <a:lvl3pPr>
              <a:buClr>
                <a:schemeClr val="tx1">
                  <a:lumMod val="50000"/>
                  <a:lumOff val="50000"/>
                </a:schemeClr>
              </a:buClr>
              <a:defRPr sz="2000">
                <a:solidFill>
                  <a:schemeClr val="tx1">
                    <a:lumMod val="50000"/>
                    <a:lumOff val="50000"/>
                  </a:schemeClr>
                </a:solidFill>
                <a:latin typeface="Arial"/>
                <a:cs typeface="Arial"/>
              </a:defRPr>
            </a:lvl3pPr>
            <a:lvl4pPr>
              <a:buClr>
                <a:srgbClr val="BAD8F4"/>
              </a:buClr>
              <a:defRPr sz="1800">
                <a:solidFill>
                  <a:srgbClr val="BAD8F4"/>
                </a:solidFill>
                <a:latin typeface="Arial"/>
                <a:cs typeface="Arial"/>
              </a:defRPr>
            </a:lvl4pPr>
            <a:lvl5pPr>
              <a:buClr>
                <a:schemeClr val="bg1">
                  <a:lumMod val="65000"/>
                </a:schemeClr>
              </a:buClr>
              <a:defRPr sz="1800">
                <a:solidFill>
                  <a:schemeClr val="bg1">
                    <a:lumMod val="6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04800"/>
            <a:ext cx="8686800" cy="685800"/>
          </a:xfrm>
        </p:spPr>
        <p:txBody>
          <a:bodyPr anchor="b"/>
          <a:lstStyle>
            <a:lvl1pPr algn="l">
              <a:defRPr sz="3600" b="0" cap="none">
                <a:solidFill>
                  <a:srgbClr val="000000"/>
                </a:solidFill>
                <a:latin typeface="Arial"/>
                <a:cs typeface="Arial"/>
              </a:defRPr>
            </a:lvl1pPr>
          </a:lstStyle>
          <a:p>
            <a:r>
              <a:rPr lang="en-US" dirty="0"/>
              <a:t>Click to edit Master title style</a:t>
            </a:r>
          </a:p>
        </p:txBody>
      </p:sp>
      <p:sp>
        <p:nvSpPr>
          <p:cNvPr id="7" name="Footer Placeholder 4"/>
          <p:cNvSpPr>
            <a:spLocks noGrp="1"/>
          </p:cNvSpPr>
          <p:nvPr>
            <p:ph type="ftr" sz="quarter" idx="10"/>
          </p:nvPr>
        </p:nvSpPr>
        <p:spPr>
          <a:xfrm>
            <a:off x="990600" y="6264275"/>
            <a:ext cx="5943600" cy="365125"/>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endParaRPr lang="en-US" dirty="0"/>
          </a:p>
        </p:txBody>
      </p:sp>
      <p:sp>
        <p:nvSpPr>
          <p:cNvPr id="10" name="Slide Number Placeholder 5"/>
          <p:cNvSpPr>
            <a:spLocks noGrp="1"/>
          </p:cNvSpPr>
          <p:nvPr>
            <p:ph type="sldNum" sz="quarter" idx="11"/>
          </p:nvPr>
        </p:nvSpPr>
        <p:spPr>
          <a:xfrm>
            <a:off x="8686799" y="6629400"/>
            <a:ext cx="511175" cy="268288"/>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9918C50-47A0-45B1-B2AF-854AE1C1F1F2}" type="slidenum">
              <a:rPr lang="en-US"/>
              <a:pPr>
                <a:defRPr/>
              </a:pPr>
              <a:t>‹#›</a:t>
            </a:fld>
            <a:r>
              <a:rPr lang="en-US" dirty="0"/>
              <a:t> |</a:t>
            </a:r>
          </a:p>
        </p:txBody>
      </p:sp>
    </p:spTree>
    <p:extLst>
      <p:ext uri="{BB962C8B-B14F-4D97-AF65-F5344CB8AC3E}">
        <p14:creationId xmlns:p14="http://schemas.microsoft.com/office/powerpoint/2010/main" val="327373134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xfrm>
            <a:off x="5638800" y="6262687"/>
            <a:ext cx="2897188" cy="474663"/>
          </a:xfrm>
          <a:prstGeom prst="rect">
            <a:avLst/>
          </a:prstGeom>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xfrm>
            <a:off x="8763000" y="6553200"/>
            <a:ext cx="394283" cy="304800"/>
          </a:xfrm>
          <a:prstGeom prst="rect">
            <a:avLst/>
          </a:prstGeom>
          <a:ln/>
        </p:spPr>
        <p:txBody>
          <a:bodyPr/>
          <a:lstStyle>
            <a:lvl1pPr>
              <a:defRPr/>
            </a:lvl1pPr>
          </a:lstStyle>
          <a:p>
            <a:pPr>
              <a:defRPr/>
            </a:pPr>
            <a:fld id="{757DA565-B003-4D7A-9BBA-583DCD5D253E}" type="slidenum">
              <a:rPr lang="en-US"/>
              <a:pPr>
                <a:defRPr/>
              </a:pPr>
              <a:t>‹#›</a:t>
            </a:fld>
            <a:endParaRPr lang="en-US" dirty="0"/>
          </a:p>
        </p:txBody>
      </p:sp>
    </p:spTree>
    <p:extLst>
      <p:ext uri="{BB962C8B-B14F-4D97-AF65-F5344CB8AC3E}">
        <p14:creationId xmlns:p14="http://schemas.microsoft.com/office/powerpoint/2010/main" val="459666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ody Slide">
    <p:spTree>
      <p:nvGrpSpPr>
        <p:cNvPr id="1" name=""/>
        <p:cNvGrpSpPr/>
        <p:nvPr/>
      </p:nvGrpSpPr>
      <p:grpSpPr>
        <a:xfrm>
          <a:off x="0" y="0"/>
          <a:ext cx="0" cy="0"/>
          <a:chOff x="0" y="0"/>
          <a:chExt cx="0" cy="0"/>
        </a:xfrm>
      </p:grpSpPr>
      <p:pic>
        <p:nvPicPr>
          <p:cNvPr id="5" name="Picture 3" descr="REM-PowerPoint(body)-01-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797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EM-Logo-register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64375" y="6121400"/>
            <a:ext cx="16224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371600"/>
            <a:ext cx="8229600" cy="4343400"/>
          </a:xfrm>
        </p:spPr>
        <p:txBody>
          <a:bodyPr/>
          <a:lstStyle>
            <a:lvl1pPr>
              <a:buClr>
                <a:schemeClr val="tx1"/>
              </a:buClr>
              <a:defRPr sz="2800">
                <a:solidFill>
                  <a:schemeClr val="tx1"/>
                </a:solidFill>
                <a:latin typeface="Arial"/>
                <a:cs typeface="Arial"/>
              </a:defRPr>
            </a:lvl1pPr>
            <a:lvl2pPr>
              <a:buClr>
                <a:srgbClr val="3399CC"/>
              </a:buClr>
              <a:defRPr sz="2400">
                <a:solidFill>
                  <a:srgbClr val="3399CC"/>
                </a:solidFill>
                <a:latin typeface="Arial"/>
                <a:cs typeface="Arial"/>
              </a:defRPr>
            </a:lvl2pPr>
            <a:lvl3pPr>
              <a:buClr>
                <a:schemeClr val="tx1">
                  <a:lumMod val="50000"/>
                  <a:lumOff val="50000"/>
                </a:schemeClr>
              </a:buClr>
              <a:defRPr sz="2000">
                <a:solidFill>
                  <a:schemeClr val="tx1">
                    <a:lumMod val="50000"/>
                    <a:lumOff val="50000"/>
                  </a:schemeClr>
                </a:solidFill>
                <a:latin typeface="Arial"/>
                <a:cs typeface="Arial"/>
              </a:defRPr>
            </a:lvl3pPr>
            <a:lvl4pPr>
              <a:buClr>
                <a:srgbClr val="BAD8F4"/>
              </a:buClr>
              <a:defRPr sz="1800">
                <a:solidFill>
                  <a:srgbClr val="BAD8F4"/>
                </a:solidFill>
                <a:latin typeface="Arial"/>
                <a:cs typeface="Arial"/>
              </a:defRPr>
            </a:lvl4pPr>
            <a:lvl5pPr>
              <a:buClr>
                <a:schemeClr val="bg1">
                  <a:lumMod val="65000"/>
                </a:schemeClr>
              </a:buClr>
              <a:defRPr sz="1800">
                <a:solidFill>
                  <a:schemeClr val="bg1">
                    <a:lumMod val="6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04800"/>
            <a:ext cx="4800600" cy="338138"/>
          </a:xfrm>
        </p:spPr>
        <p:txBody>
          <a:bodyPr anchor="b"/>
          <a:lstStyle>
            <a:lvl1pPr algn="l">
              <a:defRPr sz="2000" b="0" cap="none">
                <a:solidFill>
                  <a:srgbClr val="000000"/>
                </a:solidFill>
                <a:latin typeface="Arial"/>
                <a:cs typeface="Arial"/>
              </a:defRPr>
            </a:lvl1pPr>
          </a:lstStyle>
          <a:p>
            <a:r>
              <a:rPr lang="en-US" dirty="0"/>
              <a:t>Click to edit Master title style</a:t>
            </a:r>
          </a:p>
        </p:txBody>
      </p:sp>
      <p:sp>
        <p:nvSpPr>
          <p:cNvPr id="9" name="Text Placeholder 3"/>
          <p:cNvSpPr>
            <a:spLocks noGrp="1"/>
          </p:cNvSpPr>
          <p:nvPr>
            <p:ph type="body" sz="half" idx="2"/>
          </p:nvPr>
        </p:nvSpPr>
        <p:spPr>
          <a:xfrm>
            <a:off x="457200" y="642938"/>
            <a:ext cx="4800600" cy="271462"/>
          </a:xfrm>
        </p:spPr>
        <p:txBody>
          <a:bodyPr/>
          <a:lstStyle>
            <a:lvl1pPr marL="0" indent="0" algn="l">
              <a:buNone/>
              <a:defRPr sz="1600" cap="none" baseline="0">
                <a:solidFill>
                  <a:srgbClr val="3399CC"/>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0"/>
          </p:nvPr>
        </p:nvSpPr>
        <p:spPr>
          <a:xfrm>
            <a:off x="990600" y="6264275"/>
            <a:ext cx="594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r>
              <a:rPr lang="en-US" dirty="0"/>
              <a:t>Test 0</a:t>
            </a:r>
          </a:p>
        </p:txBody>
      </p:sp>
      <p:sp>
        <p:nvSpPr>
          <p:cNvPr id="10" name="Slide Number Placeholder 5"/>
          <p:cNvSpPr>
            <a:spLocks noGrp="1"/>
          </p:cNvSpPr>
          <p:nvPr>
            <p:ph type="sldNum" sz="quarter" idx="11"/>
          </p:nvPr>
        </p:nvSpPr>
        <p:spPr>
          <a:xfrm>
            <a:off x="457200" y="6264275"/>
            <a:ext cx="533400" cy="3651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C3CDA9A-A69B-4DF1-9EAF-550D505E05AA}" type="slidenum">
              <a:rPr lang="en-US" altLang="en-US"/>
              <a:pPr/>
              <a:t>‹#›</a:t>
            </a:fld>
            <a:r>
              <a:rPr lang="en-US" altLang="en-US" dirty="0"/>
              <a:t> |</a:t>
            </a:r>
          </a:p>
        </p:txBody>
      </p:sp>
    </p:spTree>
    <p:extLst>
      <p:ext uri="{BB962C8B-B14F-4D97-AF65-F5344CB8AC3E}">
        <p14:creationId xmlns:p14="http://schemas.microsoft.com/office/powerpoint/2010/main" val="184806719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5" name="Picture 3" descr="REM-PowerPoint(body)-01-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797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EM-Logo-register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64375" y="6121400"/>
            <a:ext cx="16224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371600"/>
            <a:ext cx="8229600" cy="4343400"/>
          </a:xfrm>
        </p:spPr>
        <p:txBody>
          <a:bodyPr/>
          <a:lstStyle>
            <a:lvl1pPr>
              <a:buClr>
                <a:schemeClr val="tx1"/>
              </a:buClr>
              <a:defRPr sz="2800">
                <a:solidFill>
                  <a:schemeClr val="tx1"/>
                </a:solidFill>
                <a:latin typeface="Arial"/>
                <a:cs typeface="Arial"/>
              </a:defRPr>
            </a:lvl1pPr>
            <a:lvl2pPr>
              <a:buClr>
                <a:srgbClr val="3399CC"/>
              </a:buClr>
              <a:defRPr sz="2400">
                <a:solidFill>
                  <a:srgbClr val="3399CC"/>
                </a:solidFill>
                <a:latin typeface="Arial"/>
                <a:cs typeface="Arial"/>
              </a:defRPr>
            </a:lvl2pPr>
            <a:lvl3pPr>
              <a:buClr>
                <a:schemeClr val="tx1">
                  <a:lumMod val="50000"/>
                  <a:lumOff val="50000"/>
                </a:schemeClr>
              </a:buClr>
              <a:defRPr sz="2000">
                <a:solidFill>
                  <a:schemeClr val="tx1">
                    <a:lumMod val="50000"/>
                    <a:lumOff val="50000"/>
                  </a:schemeClr>
                </a:solidFill>
                <a:latin typeface="Arial"/>
                <a:cs typeface="Arial"/>
              </a:defRPr>
            </a:lvl3pPr>
            <a:lvl4pPr>
              <a:buClr>
                <a:srgbClr val="BAD8F4"/>
              </a:buClr>
              <a:defRPr sz="1800">
                <a:solidFill>
                  <a:srgbClr val="BAD8F4"/>
                </a:solidFill>
                <a:latin typeface="Arial"/>
                <a:cs typeface="Arial"/>
              </a:defRPr>
            </a:lvl4pPr>
            <a:lvl5pPr>
              <a:buClr>
                <a:schemeClr val="bg1">
                  <a:lumMod val="65000"/>
                </a:schemeClr>
              </a:buClr>
              <a:defRPr sz="1800">
                <a:solidFill>
                  <a:schemeClr val="bg1">
                    <a:lumMod val="6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04800"/>
            <a:ext cx="6858000" cy="685800"/>
          </a:xfrm>
        </p:spPr>
        <p:txBody>
          <a:bodyPr anchor="b"/>
          <a:lstStyle>
            <a:lvl1pPr algn="l">
              <a:defRPr sz="3600" b="0" cap="none">
                <a:solidFill>
                  <a:srgbClr val="000000"/>
                </a:solidFill>
                <a:latin typeface="Arial"/>
                <a:cs typeface="Arial"/>
              </a:defRPr>
            </a:lvl1pPr>
          </a:lstStyle>
          <a:p>
            <a:r>
              <a:rPr lang="en-US" dirty="0"/>
              <a:t>Click to edit Master title style</a:t>
            </a:r>
          </a:p>
        </p:txBody>
      </p:sp>
      <p:sp>
        <p:nvSpPr>
          <p:cNvPr id="7" name="Footer Placeholder 4"/>
          <p:cNvSpPr>
            <a:spLocks noGrp="1"/>
          </p:cNvSpPr>
          <p:nvPr>
            <p:ph type="ftr" sz="quarter" idx="10"/>
          </p:nvPr>
        </p:nvSpPr>
        <p:spPr>
          <a:xfrm>
            <a:off x="990600" y="6264275"/>
            <a:ext cx="5943600" cy="365125"/>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endParaRPr lang="en-US" dirty="0"/>
          </a:p>
        </p:txBody>
      </p:sp>
      <p:sp>
        <p:nvSpPr>
          <p:cNvPr id="10" name="Slide Number Placeholder 5"/>
          <p:cNvSpPr>
            <a:spLocks noGrp="1"/>
          </p:cNvSpPr>
          <p:nvPr>
            <p:ph type="sldNum" sz="quarter" idx="11"/>
          </p:nvPr>
        </p:nvSpPr>
        <p:spPr>
          <a:xfrm>
            <a:off x="457200" y="6264275"/>
            <a:ext cx="533400" cy="365125"/>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9918C50-47A0-45B1-B2AF-854AE1C1F1F2}" type="slidenum">
              <a:rPr lang="en-US"/>
              <a:pPr>
                <a:defRPr/>
              </a:pPr>
              <a:t>‹#›</a:t>
            </a:fld>
            <a:r>
              <a:rPr lang="en-US" dirty="0"/>
              <a:t> |</a:t>
            </a:r>
          </a:p>
        </p:txBody>
      </p:sp>
    </p:spTree>
    <p:extLst>
      <p:ext uri="{BB962C8B-B14F-4D97-AF65-F5344CB8AC3E}">
        <p14:creationId xmlns:p14="http://schemas.microsoft.com/office/powerpoint/2010/main" val="161235665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pic>
        <p:nvPicPr>
          <p:cNvPr id="5" name="Picture 3" descr="REM-PowerPoint(divider)-01-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3213"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0200" y="1600200"/>
            <a:ext cx="7239000" cy="566738"/>
          </a:xfrm>
        </p:spPr>
        <p:txBody>
          <a:bodyPr anchor="b"/>
          <a:lstStyle>
            <a:lvl1pPr algn="r">
              <a:defRPr sz="2000" b="0" cap="none">
                <a:solidFill>
                  <a:schemeClr val="tx1"/>
                </a:solidFill>
                <a:latin typeface="Arial"/>
                <a:cs typeface="Arial"/>
              </a:defRPr>
            </a:lvl1pPr>
          </a:lstStyle>
          <a:p>
            <a:r>
              <a:rPr lang="en-US"/>
              <a:t>Click to edit Master title style</a:t>
            </a:r>
            <a:endParaRPr lang="en-US" dirty="0"/>
          </a:p>
        </p:txBody>
      </p:sp>
      <p:sp>
        <p:nvSpPr>
          <p:cNvPr id="4" name="Text Placeholder 3"/>
          <p:cNvSpPr>
            <a:spLocks noGrp="1"/>
          </p:cNvSpPr>
          <p:nvPr>
            <p:ph type="body" sz="half" idx="2"/>
          </p:nvPr>
        </p:nvSpPr>
        <p:spPr>
          <a:xfrm>
            <a:off x="1600200" y="2166938"/>
            <a:ext cx="7239000" cy="804862"/>
          </a:xfrm>
        </p:spPr>
        <p:txBody>
          <a:bodyPr/>
          <a:lstStyle>
            <a:lvl1pPr marL="0" indent="0" algn="r">
              <a:buNone/>
              <a:defRPr sz="1600" cap="none">
                <a:solidFill>
                  <a:srgbClr val="3399CC"/>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518590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tyle">
    <p:spTree>
      <p:nvGrpSpPr>
        <p:cNvPr id="1" name=""/>
        <p:cNvGrpSpPr/>
        <p:nvPr/>
      </p:nvGrpSpPr>
      <p:grpSpPr>
        <a:xfrm>
          <a:off x="0" y="0"/>
          <a:ext cx="0" cy="0"/>
          <a:chOff x="0" y="0"/>
          <a:chExt cx="0" cy="0"/>
        </a:xfrm>
      </p:grpSpPr>
      <p:sp>
        <p:nvSpPr>
          <p:cNvPr id="3" name="Title 1"/>
          <p:cNvSpPr txBox="1">
            <a:spLocks/>
          </p:cNvSpPr>
          <p:nvPr userDrawn="1"/>
        </p:nvSpPr>
        <p:spPr bwMode="auto">
          <a:xfrm>
            <a:off x="4191000" y="1524000"/>
            <a:ext cx="4840288" cy="457200"/>
          </a:xfrm>
          <a:prstGeom prst="rect">
            <a:avLst/>
          </a:prstGeom>
          <a:noFill/>
          <a:ln w="9525">
            <a:no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sz="2000" dirty="0">
                <a:solidFill>
                  <a:schemeClr val="bg1"/>
                </a:solidFill>
                <a:cs typeface="Arial" charset="0"/>
              </a:rPr>
              <a:t>Second line</a:t>
            </a:r>
          </a:p>
        </p:txBody>
      </p:sp>
      <p:sp>
        <p:nvSpPr>
          <p:cNvPr id="2" name="Title 1"/>
          <p:cNvSpPr>
            <a:spLocks noGrp="1"/>
          </p:cNvSpPr>
          <p:nvPr>
            <p:ph type="title"/>
          </p:nvPr>
        </p:nvSpPr>
        <p:spPr>
          <a:xfrm>
            <a:off x="2057400" y="2133600"/>
            <a:ext cx="4840287" cy="457200"/>
          </a:xfrm>
        </p:spPr>
        <p:txBody>
          <a:bodyPr anchor="t"/>
          <a:lstStyle>
            <a:lvl1pPr algn="l">
              <a:defRPr sz="2000" b="1" cap="none">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90152436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9D1DCEDE-B67E-4C4F-85C4-74DC6E156028}" type="slidenum">
              <a:rPr lang="en-US"/>
              <a:pPr>
                <a:defRPr/>
              </a:pPr>
              <a:t>‹#›</a:t>
            </a:fld>
            <a:endParaRPr lang="en-US" dirty="0"/>
          </a:p>
        </p:txBody>
      </p:sp>
    </p:spTree>
    <p:extLst>
      <p:ext uri="{BB962C8B-B14F-4D97-AF65-F5344CB8AC3E}">
        <p14:creationId xmlns:p14="http://schemas.microsoft.com/office/powerpoint/2010/main" val="16721699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9C74C0CE-DE0C-43AF-B674-1C7B85A102B9}" type="slidenum">
              <a:rPr lang="en-US"/>
              <a:pPr>
                <a:defRPr/>
              </a:pPr>
              <a:t>‹#›</a:t>
            </a:fld>
            <a:endParaRPr lang="en-US" dirty="0"/>
          </a:p>
        </p:txBody>
      </p:sp>
    </p:spTree>
    <p:extLst>
      <p:ext uri="{BB962C8B-B14F-4D97-AF65-F5344CB8AC3E}">
        <p14:creationId xmlns:p14="http://schemas.microsoft.com/office/powerpoint/2010/main" val="366901630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C867341A-EC2A-47B2-83DD-B35F9623707A}" type="slidenum">
              <a:rPr lang="en-US"/>
              <a:pPr>
                <a:defRPr/>
              </a:pPr>
              <a:t>‹#›</a:t>
            </a:fld>
            <a:endParaRPr lang="en-US" dirty="0"/>
          </a:p>
        </p:txBody>
      </p:sp>
    </p:spTree>
    <p:extLst>
      <p:ext uri="{BB962C8B-B14F-4D97-AF65-F5344CB8AC3E}">
        <p14:creationId xmlns:p14="http://schemas.microsoft.com/office/powerpoint/2010/main" val="363858630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4592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722FAF1B-D578-46A5-ADDB-168B26D96FAD}" type="slidenum">
              <a:rPr lang="en-US"/>
              <a:pPr>
                <a:defRPr/>
              </a:pPr>
              <a:t>‹#›</a:t>
            </a:fld>
            <a:endParaRPr lang="en-US" dirty="0"/>
          </a:p>
        </p:txBody>
      </p:sp>
    </p:spTree>
    <p:extLst>
      <p:ext uri="{BB962C8B-B14F-4D97-AF65-F5344CB8AC3E}">
        <p14:creationId xmlns:p14="http://schemas.microsoft.com/office/powerpoint/2010/main" val="11509744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892" r:id="rId8"/>
    <p:sldLayoutId id="2147483900" r:id="rId9"/>
    <p:sldLayoutId id="2147483901" r:id="rId10"/>
    <p:sldLayoutId id="2147483902" r:id="rId11"/>
    <p:sldLayoutId id="2147483903" r:id="rId12"/>
    <p:sldLayoutId id="2147483904" r:id="rId13"/>
    <p:sldLayoutId id="2147483905" r:id="rId14"/>
  </p:sldLayoutIdLst>
  <p:transitio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nebiolo@remchem.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3" Type="http://schemas.openxmlformats.org/officeDocument/2006/relationships/image" Target="../media/image39.jpeg"/><Relationship Id="rId18" Type="http://schemas.openxmlformats.org/officeDocument/2006/relationships/image" Target="../media/image44.jpeg"/><Relationship Id="rId26" Type="http://schemas.openxmlformats.org/officeDocument/2006/relationships/image" Target="../media/image52.jpeg"/><Relationship Id="rId39" Type="http://schemas.openxmlformats.org/officeDocument/2006/relationships/image" Target="../media/image65.jpeg"/><Relationship Id="rId21" Type="http://schemas.openxmlformats.org/officeDocument/2006/relationships/image" Target="../media/image47.jpeg"/><Relationship Id="rId34" Type="http://schemas.openxmlformats.org/officeDocument/2006/relationships/image" Target="../media/image60.jpeg"/><Relationship Id="rId42" Type="http://schemas.openxmlformats.org/officeDocument/2006/relationships/image" Target="../media/image68.jpeg"/><Relationship Id="rId7" Type="http://schemas.openxmlformats.org/officeDocument/2006/relationships/image" Target="../media/image33.jpeg"/><Relationship Id="rId2" Type="http://schemas.openxmlformats.org/officeDocument/2006/relationships/image" Target="../media/image28.jpeg"/><Relationship Id="rId16" Type="http://schemas.openxmlformats.org/officeDocument/2006/relationships/image" Target="../media/image42.jpeg"/><Relationship Id="rId29" Type="http://schemas.openxmlformats.org/officeDocument/2006/relationships/image" Target="../media/image55.jpeg"/><Relationship Id="rId1" Type="http://schemas.openxmlformats.org/officeDocument/2006/relationships/slideLayout" Target="../slideLayouts/slideLayout14.xml"/><Relationship Id="rId6" Type="http://schemas.openxmlformats.org/officeDocument/2006/relationships/image" Target="../media/image32.jpeg"/><Relationship Id="rId11" Type="http://schemas.openxmlformats.org/officeDocument/2006/relationships/image" Target="../media/image37.jpeg"/><Relationship Id="rId24" Type="http://schemas.openxmlformats.org/officeDocument/2006/relationships/image" Target="../media/image50.jpeg"/><Relationship Id="rId32" Type="http://schemas.openxmlformats.org/officeDocument/2006/relationships/image" Target="../media/image58.jpeg"/><Relationship Id="rId37" Type="http://schemas.openxmlformats.org/officeDocument/2006/relationships/image" Target="../media/image63.jpeg"/><Relationship Id="rId40" Type="http://schemas.openxmlformats.org/officeDocument/2006/relationships/image" Target="../media/image66.jpeg"/><Relationship Id="rId45" Type="http://schemas.openxmlformats.org/officeDocument/2006/relationships/image" Target="../media/image71.jpeg"/><Relationship Id="rId5" Type="http://schemas.openxmlformats.org/officeDocument/2006/relationships/image" Target="../media/image31.jpeg"/><Relationship Id="rId15" Type="http://schemas.openxmlformats.org/officeDocument/2006/relationships/image" Target="../media/image41.jpeg"/><Relationship Id="rId23" Type="http://schemas.openxmlformats.org/officeDocument/2006/relationships/image" Target="../media/image49.jpeg"/><Relationship Id="rId28" Type="http://schemas.openxmlformats.org/officeDocument/2006/relationships/image" Target="../media/image54.jpeg"/><Relationship Id="rId36" Type="http://schemas.openxmlformats.org/officeDocument/2006/relationships/image" Target="../media/image62.jpeg"/><Relationship Id="rId10" Type="http://schemas.openxmlformats.org/officeDocument/2006/relationships/image" Target="../media/image36.jpeg"/><Relationship Id="rId19" Type="http://schemas.openxmlformats.org/officeDocument/2006/relationships/image" Target="../media/image45.jpeg"/><Relationship Id="rId31" Type="http://schemas.openxmlformats.org/officeDocument/2006/relationships/image" Target="../media/image57.jpeg"/><Relationship Id="rId44" Type="http://schemas.openxmlformats.org/officeDocument/2006/relationships/image" Target="../media/image70.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 Id="rId22" Type="http://schemas.openxmlformats.org/officeDocument/2006/relationships/image" Target="../media/image48.jpeg"/><Relationship Id="rId27" Type="http://schemas.openxmlformats.org/officeDocument/2006/relationships/image" Target="../media/image53.jpeg"/><Relationship Id="rId30" Type="http://schemas.openxmlformats.org/officeDocument/2006/relationships/image" Target="../media/image56.jpeg"/><Relationship Id="rId35" Type="http://schemas.openxmlformats.org/officeDocument/2006/relationships/image" Target="../media/image61.jpeg"/><Relationship Id="rId43" Type="http://schemas.openxmlformats.org/officeDocument/2006/relationships/image" Target="../media/image69.jpeg"/><Relationship Id="rId8" Type="http://schemas.openxmlformats.org/officeDocument/2006/relationships/image" Target="../media/image34.jpeg"/><Relationship Id="rId3" Type="http://schemas.openxmlformats.org/officeDocument/2006/relationships/image" Target="../media/image29.png"/><Relationship Id="rId12" Type="http://schemas.openxmlformats.org/officeDocument/2006/relationships/image" Target="../media/image38.jpeg"/><Relationship Id="rId17" Type="http://schemas.openxmlformats.org/officeDocument/2006/relationships/image" Target="../media/image43.jpeg"/><Relationship Id="rId25" Type="http://schemas.openxmlformats.org/officeDocument/2006/relationships/image" Target="../media/image51.jpeg"/><Relationship Id="rId33" Type="http://schemas.openxmlformats.org/officeDocument/2006/relationships/image" Target="../media/image59.jpeg"/><Relationship Id="rId38" Type="http://schemas.openxmlformats.org/officeDocument/2006/relationships/image" Target="../media/image64.jpeg"/><Relationship Id="rId20" Type="http://schemas.openxmlformats.org/officeDocument/2006/relationships/image" Target="../media/image46.jpeg"/><Relationship Id="rId41" Type="http://schemas.openxmlformats.org/officeDocument/2006/relationships/image" Target="../media/image6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6.jpeg"/></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81.jpe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8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01952" y="1600200"/>
            <a:ext cx="7242048" cy="1097280"/>
          </a:xfrm>
        </p:spPr>
        <p:txBody>
          <a:bodyPr anchor="b" anchorCtr="0"/>
          <a:lstStyle/>
          <a:p>
            <a:r>
              <a:rPr lang="en-US" sz="2400" dirty="0">
                <a:effectLst>
                  <a:outerShdw blurRad="38100" dist="38100" dir="2700000" algn="tl">
                    <a:srgbClr val="000000">
                      <a:alpha val="43137"/>
                    </a:srgbClr>
                  </a:outerShdw>
                </a:effectLst>
                <a:latin typeface="Georgia" panose="02040502050405020303" pitchFamily="18" charset="0"/>
                <a:ea typeface="ＭＳ Ｐゴシック" pitchFamily="34" charset="-128"/>
                <a:cs typeface="Arial" charset="0"/>
              </a:rPr>
              <a:t>The Basics of Automotive Surface Engineering</a:t>
            </a:r>
            <a:br>
              <a:rPr lang="en-US" sz="2400" dirty="0">
                <a:effectLst>
                  <a:outerShdw blurRad="38100" dist="38100" dir="2700000" algn="tl">
                    <a:srgbClr val="000000">
                      <a:alpha val="43137"/>
                    </a:srgbClr>
                  </a:outerShdw>
                </a:effectLst>
                <a:latin typeface="Georgia" panose="02040502050405020303" pitchFamily="18" charset="0"/>
                <a:ea typeface="ＭＳ Ｐゴシック" pitchFamily="34" charset="-128"/>
                <a:cs typeface="Arial" charset="0"/>
              </a:rPr>
            </a:br>
            <a:r>
              <a:rPr lang="en-US" sz="2400" dirty="0">
                <a:effectLst>
                  <a:outerShdw blurRad="38100" dist="38100" dir="2700000" algn="tl">
                    <a:srgbClr val="000000">
                      <a:alpha val="43137"/>
                    </a:srgbClr>
                  </a:outerShdw>
                </a:effectLst>
                <a:latin typeface="Georgia" panose="02040502050405020303" pitchFamily="18" charset="0"/>
                <a:ea typeface="ＭＳ Ｐゴシック" pitchFamily="34" charset="-128"/>
                <a:cs typeface="Arial" charset="0"/>
              </a:rPr>
              <a:t>by Isotropic Superfinishing</a:t>
            </a:r>
          </a:p>
        </p:txBody>
      </p:sp>
      <p:sp>
        <p:nvSpPr>
          <p:cNvPr id="3" name="Text Placeholder 2"/>
          <p:cNvSpPr>
            <a:spLocks noGrp="1"/>
          </p:cNvSpPr>
          <p:nvPr>
            <p:ph type="body" sz="half" idx="2"/>
          </p:nvPr>
        </p:nvSpPr>
        <p:spPr>
          <a:xfrm>
            <a:off x="4267200" y="2760027"/>
            <a:ext cx="4800600" cy="1583373"/>
          </a:xfrm>
        </p:spPr>
        <p:txBody>
          <a:bodyPr/>
          <a:lstStyle/>
          <a:p>
            <a:pPr>
              <a:lnSpc>
                <a:spcPts val="2400"/>
              </a:lnSpc>
              <a:spcBef>
                <a:spcPts val="0"/>
              </a:spcBef>
            </a:pPr>
            <a:r>
              <a:rPr lang="en-US" sz="2000" i="1" dirty="0">
                <a:solidFill>
                  <a:schemeClr val="tx1"/>
                </a:solidFill>
                <a:latin typeface="Georgia" panose="02040502050405020303" pitchFamily="18" charset="0"/>
                <a:ea typeface="ＭＳ Ｐゴシック" pitchFamily="34" charset="-128"/>
                <a:cs typeface="Arial" charset="0"/>
              </a:rPr>
              <a:t>Bill Nebiolo</a:t>
            </a:r>
          </a:p>
          <a:p>
            <a:pPr>
              <a:lnSpc>
                <a:spcPts val="2400"/>
              </a:lnSpc>
              <a:spcBef>
                <a:spcPts val="0"/>
              </a:spcBef>
            </a:pPr>
            <a:r>
              <a:rPr lang="en-US" sz="2000" i="1" dirty="0">
                <a:solidFill>
                  <a:schemeClr val="tx1"/>
                </a:solidFill>
                <a:latin typeface="Georgia" panose="02040502050405020303" pitchFamily="18" charset="0"/>
                <a:ea typeface="ＭＳ Ｐゴシック" pitchFamily="34" charset="-128"/>
                <a:cs typeface="Arial" charset="0"/>
              </a:rPr>
              <a:t>Sr. Tech. Acct. </a:t>
            </a:r>
            <a:r>
              <a:rPr lang="en-US" sz="2000" i="1" dirty="0" err="1">
                <a:solidFill>
                  <a:schemeClr val="tx1"/>
                </a:solidFill>
                <a:latin typeface="Georgia" panose="02040502050405020303" pitchFamily="18" charset="0"/>
                <a:ea typeface="ＭＳ Ｐゴシック" pitchFamily="34" charset="-128"/>
                <a:cs typeface="Arial" charset="0"/>
              </a:rPr>
              <a:t>Eng’r</a:t>
            </a:r>
            <a:r>
              <a:rPr lang="en-US" sz="2000" i="1" dirty="0">
                <a:solidFill>
                  <a:schemeClr val="tx1"/>
                </a:solidFill>
                <a:latin typeface="Georgia" panose="02040502050405020303" pitchFamily="18" charset="0"/>
                <a:ea typeface="ＭＳ Ｐゴシック" pitchFamily="34" charset="-128"/>
                <a:cs typeface="Arial" charset="0"/>
              </a:rPr>
              <a:t>; Midwest U.S.A.</a:t>
            </a:r>
          </a:p>
          <a:p>
            <a:pPr>
              <a:lnSpc>
                <a:spcPts val="2400"/>
              </a:lnSpc>
              <a:spcBef>
                <a:spcPts val="0"/>
              </a:spcBef>
            </a:pPr>
            <a:r>
              <a:rPr lang="en-US" sz="2000" i="1" dirty="0">
                <a:solidFill>
                  <a:schemeClr val="tx1"/>
                </a:solidFill>
                <a:latin typeface="Georgia" panose="02040502050405020303" pitchFamily="18" charset="0"/>
                <a:ea typeface="ＭＳ Ｐゴシック" pitchFamily="34" charset="-128"/>
                <a:cs typeface="Arial" charset="0"/>
              </a:rPr>
              <a:t>Email:  </a:t>
            </a:r>
            <a:r>
              <a:rPr lang="en-US" sz="2000" i="1" dirty="0">
                <a:solidFill>
                  <a:schemeClr val="tx1"/>
                </a:solidFill>
                <a:latin typeface="Georgia" panose="02040502050405020303" pitchFamily="18" charset="0"/>
                <a:ea typeface="ＭＳ Ｐゴシック" pitchFamily="34" charset="-128"/>
                <a:cs typeface="Arial" charset="0"/>
                <a:hlinkClick r:id="rId3"/>
              </a:rPr>
              <a:t>bnebiolo@remchem.com</a:t>
            </a:r>
            <a:r>
              <a:rPr lang="en-US" sz="2000" i="1" dirty="0">
                <a:solidFill>
                  <a:schemeClr val="tx1"/>
                </a:solidFill>
                <a:latin typeface="Georgia" panose="02040502050405020303" pitchFamily="18" charset="0"/>
                <a:ea typeface="ＭＳ Ｐゴシック" pitchFamily="34" charset="-128"/>
                <a:cs typeface="Arial" charset="0"/>
              </a:rPr>
              <a:t>    </a:t>
            </a:r>
          </a:p>
          <a:p>
            <a:pPr>
              <a:lnSpc>
                <a:spcPts val="2400"/>
              </a:lnSpc>
              <a:spcBef>
                <a:spcPts val="0"/>
              </a:spcBef>
            </a:pPr>
            <a:r>
              <a:rPr lang="en-US" sz="2000" i="1" dirty="0">
                <a:solidFill>
                  <a:schemeClr val="tx1"/>
                </a:solidFill>
                <a:latin typeface="Georgia" panose="02040502050405020303" pitchFamily="18" charset="0"/>
                <a:ea typeface="ＭＳ Ｐゴシック" pitchFamily="34" charset="-128"/>
                <a:cs typeface="Arial" charset="0"/>
              </a:rPr>
              <a:t>Website:  www.remchem.com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962" y="4532658"/>
            <a:ext cx="3475038" cy="1416630"/>
          </a:xfrm>
          <a:prstGeom prst="rect">
            <a:avLst/>
          </a:prstGeom>
          <a:gradFill flip="none" rotWithShape="1">
            <a:gsLst>
              <a:gs pos="93000">
                <a:schemeClr val="bg1">
                  <a:lumMod val="0"/>
                  <a:lumOff val="100000"/>
                </a:schemeClr>
              </a:gs>
              <a:gs pos="100000">
                <a:schemeClr val="bg1">
                  <a:lumMod val="65000"/>
                </a:schemeClr>
              </a:gs>
              <a:gs pos="100000">
                <a:schemeClr val="bg1"/>
              </a:gs>
            </a:gsLst>
            <a:path path="rect">
              <a:fillToRect l="50000" t="50000" r="50000" b="50000"/>
            </a:path>
            <a:tileRect/>
          </a:gradFill>
          <a:ln>
            <a:noFill/>
          </a:ln>
          <a:effectLst/>
        </p:spPr>
      </p:pic>
      <p:sp>
        <p:nvSpPr>
          <p:cNvPr id="2" name="Rectangle 1"/>
          <p:cNvSpPr/>
          <p:nvPr/>
        </p:nvSpPr>
        <p:spPr>
          <a:xfrm>
            <a:off x="4550" y="5949288"/>
            <a:ext cx="9116704" cy="830997"/>
          </a:xfrm>
          <a:prstGeom prst="rect">
            <a:avLst/>
          </a:prstGeom>
        </p:spPr>
        <p:txBody>
          <a:bodyPr wrap="square">
            <a:spAutoFit/>
          </a:bodyPr>
          <a:lstStyle/>
          <a:p>
            <a:r>
              <a:rPr lang="en-US" sz="1200" dirty="0"/>
              <a:t>© 2015 REM Chemicals, Inc.  All rights reserved REM, ISF and REM Surface Engineering are registered trademarks of REM Chemicals, Inc.  This presentation contains confidential and proprietary information of REM Chemicals, Inc., and may not be reproduced or redistributed without the express written consent of REM Chemicals, Inc.</a:t>
            </a:r>
          </a:p>
          <a:p>
            <a:r>
              <a:rPr lang="en-US" sz="1200" dirty="0"/>
              <a:t>REM</a:t>
            </a:r>
            <a:r>
              <a:rPr lang="en-US" sz="1200" baseline="30000" dirty="0"/>
              <a:t>®</a:t>
            </a:r>
            <a:r>
              <a:rPr lang="en-US" sz="1200" dirty="0"/>
              <a:t>, ISF</a:t>
            </a:r>
            <a:r>
              <a:rPr lang="en-US" sz="1200" baseline="30000" dirty="0"/>
              <a:t>®</a:t>
            </a:r>
            <a:r>
              <a:rPr lang="en-US" sz="1200" dirty="0"/>
              <a:t>, FERROMIL</a:t>
            </a:r>
            <a:r>
              <a:rPr lang="en-US" sz="1200" baseline="30000" dirty="0"/>
              <a:t>®</a:t>
            </a:r>
            <a:r>
              <a:rPr lang="en-US" sz="1200" dirty="0"/>
              <a:t>, &amp; MAGALLOY</a:t>
            </a:r>
            <a:r>
              <a:rPr lang="en-US" sz="1200" baseline="30000" dirty="0"/>
              <a:t>®</a:t>
            </a:r>
            <a:r>
              <a:rPr lang="en-US" sz="1200" dirty="0"/>
              <a:t> are a registered trademarks of REM Chemicals Inc.</a:t>
            </a:r>
          </a:p>
        </p:txBody>
      </p:sp>
      <p:sp>
        <p:nvSpPr>
          <p:cNvPr id="5" name="4-Point Star 4"/>
          <p:cNvSpPr/>
          <p:nvPr/>
        </p:nvSpPr>
        <p:spPr>
          <a:xfrm>
            <a:off x="5522976" y="4343399"/>
            <a:ext cx="365760" cy="365760"/>
          </a:xfrm>
          <a:prstGeom prst="star4">
            <a:avLst>
              <a:gd name="adj" fmla="val 1840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800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8" presetClass="emph" presetSubtype="0" fill="hold" grpId="1" nodeType="afterEffect">
                                  <p:stCondLst>
                                    <p:cond delay="0"/>
                                  </p:stCondLst>
                                  <p:childTnLst>
                                    <p:animRot by="21600000">
                                      <p:cBhvr>
                                        <p:cTn id="1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9</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6" name="Text Box 10"/>
          <p:cNvSpPr txBox="1">
            <a:spLocks noChangeArrowheads="1"/>
          </p:cNvSpPr>
          <p:nvPr/>
        </p:nvSpPr>
        <p:spPr bwMode="auto">
          <a:xfrm>
            <a:off x="1371600" y="1447800"/>
            <a:ext cx="2209800" cy="954107"/>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Rapid ISF</a:t>
            </a:r>
          </a:p>
          <a:p>
            <a:pPr algn="ctr" eaLnBrk="1" hangingPunct="1">
              <a:spcBef>
                <a:spcPct val="0"/>
              </a:spcBef>
              <a:buFontTx/>
              <a:buNone/>
            </a:pPr>
            <a:r>
              <a:rPr lang="en-US" altLang="en-US" sz="2800" dirty="0">
                <a:solidFill>
                  <a:schemeClr val="tx2"/>
                </a:solidFill>
                <a:latin typeface="Times New Roman" panose="02020603050405020304" pitchFamily="18" charset="0"/>
              </a:rPr>
              <a:t>Drag Finisher</a:t>
            </a:r>
          </a:p>
        </p:txBody>
      </p:sp>
      <p:sp>
        <p:nvSpPr>
          <p:cNvPr id="11" name="Title 2"/>
          <p:cNvSpPr>
            <a:spLocks noGrp="1"/>
          </p:cNvSpPr>
          <p:nvPr>
            <p:ph type="title"/>
          </p:nvPr>
        </p:nvSpPr>
        <p:spPr>
          <a:xfrm>
            <a:off x="685800" y="87102"/>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Processing Equipment Rapid ISF </a:t>
            </a: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400"/>
            <a:ext cx="3352800" cy="44656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0"/>
          <p:cNvSpPr txBox="1">
            <a:spLocks noChangeArrowheads="1"/>
          </p:cNvSpPr>
          <p:nvPr/>
        </p:nvSpPr>
        <p:spPr bwMode="auto">
          <a:xfrm>
            <a:off x="381000" y="3089809"/>
            <a:ext cx="4038600" cy="1815882"/>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Combine drag finisher with chemical accelerator to ISF gearsets in just one minute</a:t>
            </a:r>
          </a:p>
        </p:txBody>
      </p:sp>
    </p:spTree>
    <p:extLst>
      <p:ext uri="{BB962C8B-B14F-4D97-AF65-F5344CB8AC3E}">
        <p14:creationId xmlns:p14="http://schemas.microsoft.com/office/powerpoint/2010/main" val="2933760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10</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7" name="Text Box 4"/>
          <p:cNvSpPr txBox="1">
            <a:spLocks noChangeArrowheads="1"/>
          </p:cNvSpPr>
          <p:nvPr/>
        </p:nvSpPr>
        <p:spPr bwMode="auto">
          <a:xfrm>
            <a:off x="959694" y="1252286"/>
            <a:ext cx="3629627" cy="400110"/>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dirty="0">
                <a:solidFill>
                  <a:schemeClr val="tx2"/>
                </a:solidFill>
                <a:latin typeface="Times New Roman" panose="02020603050405020304" pitchFamily="18" charset="0"/>
                <a:cs typeface="Times New Roman" panose="02020603050405020304" pitchFamily="18" charset="0"/>
              </a:rPr>
              <a:t>Traditional Abrasive Vibe Media</a:t>
            </a:r>
            <a:endParaRPr lang="en-US" altLang="en-US" sz="2000" baseline="-25000" dirty="0">
              <a:solidFill>
                <a:schemeClr val="tx2"/>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5715000" y="1252286"/>
            <a:ext cx="2121947" cy="400110"/>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dirty="0">
                <a:solidFill>
                  <a:schemeClr val="tx2"/>
                </a:solidFill>
                <a:latin typeface="Times New Roman" panose="02020603050405020304" pitchFamily="18" charset="0"/>
                <a:cs typeface="Times New Roman" panose="02020603050405020304" pitchFamily="18" charset="0"/>
              </a:rPr>
              <a:t>REM ISF Media</a:t>
            </a:r>
            <a:endParaRPr lang="en-US" altLang="en-US" sz="2000" baseline="-25000" dirty="0">
              <a:solidFill>
                <a:schemeClr val="tx2"/>
              </a:solidFill>
              <a:latin typeface="Times New Roman" panose="02020603050405020304" pitchFamily="18" charset="0"/>
              <a:cs typeface="Times New Roman" panose="02020603050405020304" pitchFamily="18" charset="0"/>
            </a:endParaRPr>
          </a:p>
        </p:txBody>
      </p:sp>
      <p:pic>
        <p:nvPicPr>
          <p:cNvPr id="12" name="Picture 2" descr="Pictur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47" y="1814610"/>
            <a:ext cx="8300899" cy="402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1524000" y="2027567"/>
            <a:ext cx="2240705" cy="830997"/>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dirty="0">
                <a:solidFill>
                  <a:schemeClr val="tx2"/>
                </a:solidFill>
                <a:latin typeface="Times New Roman" panose="02020603050405020304" pitchFamily="18" charset="0"/>
                <a:cs typeface="Times New Roman" panose="02020603050405020304" pitchFamily="18" charset="0"/>
              </a:rPr>
              <a:t>Abrasive Angle Cut Triangles Note: Aluminum Oxide Grit</a:t>
            </a:r>
            <a:endParaRPr lang="en-US" altLang="en-US" sz="1600" baseline="-25000" dirty="0">
              <a:solidFill>
                <a:schemeClr val="tx2"/>
              </a:solidFill>
              <a:latin typeface="Times New Roman" panose="02020603050405020304" pitchFamily="18" charset="0"/>
              <a:cs typeface="Times New Roman" panose="02020603050405020304" pitchFamily="18" charset="0"/>
            </a:endParaRPr>
          </a:p>
        </p:txBody>
      </p:sp>
      <p:sp>
        <p:nvSpPr>
          <p:cNvPr id="14" name="Text Box 4"/>
          <p:cNvSpPr txBox="1">
            <a:spLocks noChangeArrowheads="1"/>
          </p:cNvSpPr>
          <p:nvPr/>
        </p:nvSpPr>
        <p:spPr bwMode="auto">
          <a:xfrm>
            <a:off x="5575022" y="2027567"/>
            <a:ext cx="2240705" cy="830997"/>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dirty="0">
                <a:solidFill>
                  <a:schemeClr val="tx2"/>
                </a:solidFill>
                <a:latin typeface="Times New Roman" panose="02020603050405020304" pitchFamily="18" charset="0"/>
                <a:cs typeface="Times New Roman" panose="02020603050405020304" pitchFamily="18" charset="0"/>
              </a:rPr>
              <a:t>High Temperature Fired Vitrified, Non-Abrasive High Density Media</a:t>
            </a:r>
            <a:endParaRPr lang="en-US" altLang="en-US" sz="1600" baseline="-25000" dirty="0">
              <a:solidFill>
                <a:schemeClr val="tx2"/>
              </a:solidFill>
              <a:latin typeface="Times New Roman" panose="02020603050405020304" pitchFamily="18" charset="0"/>
              <a:cs typeface="Times New Roman" panose="02020603050405020304" pitchFamily="18" charset="0"/>
            </a:endParaRPr>
          </a:p>
        </p:txBody>
      </p:sp>
      <p:sp>
        <p:nvSpPr>
          <p:cNvPr id="15" name="Title 2"/>
          <p:cNvSpPr>
            <a:spLocks noGrp="1"/>
          </p:cNvSpPr>
          <p:nvPr>
            <p:ph type="title"/>
          </p:nvPr>
        </p:nvSpPr>
        <p:spPr>
          <a:xfrm>
            <a:off x="560386" y="38986"/>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Non-Abrasive Media for Controlled Asperity Removal</a:t>
            </a:r>
          </a:p>
        </p:txBody>
      </p:sp>
    </p:spTree>
    <p:extLst>
      <p:ext uri="{BB962C8B-B14F-4D97-AF65-F5344CB8AC3E}">
        <p14:creationId xmlns:p14="http://schemas.microsoft.com/office/powerpoint/2010/main" val="705332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11</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752600" y="1443335"/>
            <a:ext cx="5791200"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7x Photomicrograph of as-ground tooth flank</a:t>
            </a:r>
          </a:p>
        </p:txBody>
      </p:sp>
      <p:sp>
        <p:nvSpPr>
          <p:cNvPr id="19" name="Text Box 7"/>
          <p:cNvSpPr txBox="1">
            <a:spLocks noChangeArrowheads="1"/>
          </p:cNvSpPr>
          <p:nvPr/>
        </p:nvSpPr>
        <p:spPr bwMode="auto">
          <a:xfrm>
            <a:off x="520860" y="2264121"/>
            <a:ext cx="3568700" cy="1200150"/>
          </a:xfrm>
          <a:prstGeom prst="rect">
            <a:avLst/>
          </a:prstGeom>
          <a:solidFill>
            <a:schemeClr val="accent5">
              <a:lumMod val="60000"/>
              <a:lumOff val="40000"/>
            </a:schemeClr>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Ground starting condition </a:t>
            </a:r>
          </a:p>
          <a:p>
            <a:pPr eaLnBrk="1" hangingPunct="1">
              <a:spcBef>
                <a:spcPct val="0"/>
              </a:spcBef>
              <a:buFontTx/>
              <a:buNone/>
            </a:pPr>
            <a:r>
              <a:rPr lang="en-US" altLang="en-US" sz="2400" dirty="0">
                <a:solidFill>
                  <a:schemeClr val="tx2"/>
                </a:solidFill>
                <a:latin typeface="Times New Roman" panose="02020603050405020304" pitchFamily="18" charset="0"/>
              </a:rPr>
              <a:t>Ra = 55 µin. (1.37 µm)</a:t>
            </a:r>
          </a:p>
          <a:p>
            <a:pPr eaLnBrk="1" hangingPunct="1">
              <a:spcBef>
                <a:spcPct val="0"/>
              </a:spcBef>
              <a:buFontTx/>
              <a:buNone/>
            </a:pPr>
            <a:r>
              <a:rPr lang="en-US" altLang="en-US" sz="2400" dirty="0" err="1">
                <a:solidFill>
                  <a:schemeClr val="tx2"/>
                </a:solidFill>
                <a:latin typeface="Times New Roman" panose="02020603050405020304" pitchFamily="18" charset="0"/>
              </a:rPr>
              <a:t>Rmax</a:t>
            </a:r>
            <a:r>
              <a:rPr lang="en-US" altLang="en-US" sz="2400" dirty="0">
                <a:solidFill>
                  <a:schemeClr val="tx2"/>
                </a:solidFill>
                <a:latin typeface="Times New Roman" panose="02020603050405020304" pitchFamily="18" charset="0"/>
              </a:rPr>
              <a:t> = 470 µin. (11.8 µm)</a:t>
            </a:r>
          </a:p>
        </p:txBody>
      </p:sp>
      <p:pic>
        <p:nvPicPr>
          <p:cNvPr id="20" name="Picture 8" descr="80 grit start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93" y="2282616"/>
            <a:ext cx="3857784" cy="1920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descr="80 Grit trace"/>
          <p:cNvPicPr>
            <a:picLocks noChangeArrowheads="1"/>
          </p:cNvPicPr>
          <p:nvPr/>
        </p:nvPicPr>
        <p:blipFill>
          <a:blip r:embed="rId4">
            <a:extLst>
              <a:ext uri="{28A0092B-C50C-407E-A947-70E740481C1C}">
                <a14:useLocalDpi xmlns:a14="http://schemas.microsoft.com/office/drawing/2010/main" val="0"/>
              </a:ext>
            </a:extLst>
          </a:blip>
          <a:srcRect l="1666" t="4573" r="1666" b="9146"/>
          <a:stretch>
            <a:fillRect/>
          </a:stretch>
        </p:blipFill>
        <p:spPr bwMode="auto">
          <a:xfrm>
            <a:off x="520860" y="4444057"/>
            <a:ext cx="7949717" cy="13081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7"/>
          <p:cNvSpPr txBox="1">
            <a:spLocks noChangeArrowheads="1"/>
          </p:cNvSpPr>
          <p:nvPr/>
        </p:nvSpPr>
        <p:spPr bwMode="auto">
          <a:xfrm>
            <a:off x="1047910" y="3713257"/>
            <a:ext cx="2514600" cy="461665"/>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Profilometry Trace</a:t>
            </a:r>
          </a:p>
        </p:txBody>
      </p:sp>
      <p:sp>
        <p:nvSpPr>
          <p:cNvPr id="13" name="Title 2"/>
          <p:cNvSpPr>
            <a:spLocks noGrp="1"/>
          </p:cNvSpPr>
          <p:nvPr>
            <p:ph type="title"/>
          </p:nvPr>
        </p:nvSpPr>
        <p:spPr>
          <a:xfrm>
            <a:off x="815974" y="28353"/>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Planarization Mechanism </a:t>
            </a:r>
          </a:p>
        </p:txBody>
      </p:sp>
    </p:spTree>
    <p:extLst>
      <p:ext uri="{BB962C8B-B14F-4D97-AF65-F5344CB8AC3E}">
        <p14:creationId xmlns:p14="http://schemas.microsoft.com/office/powerpoint/2010/main" val="2052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12</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3219450" y="1546770"/>
            <a:ext cx="2857499"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The ISF Process</a:t>
            </a:r>
          </a:p>
        </p:txBody>
      </p:sp>
      <p:pic>
        <p:nvPicPr>
          <p:cNvPr id="6" name="Picture 8" descr="Black mode step 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9086" y="3733800"/>
            <a:ext cx="8480114" cy="192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1080865" y="2536481"/>
            <a:ext cx="7150100" cy="830263"/>
          </a:xfrm>
          <a:prstGeom prst="rect">
            <a:avLst/>
          </a:prstGeom>
          <a:solidFill>
            <a:schemeClr val="accent5">
              <a:lumMod val="60000"/>
              <a:lumOff val="40000"/>
            </a:schemeClr>
          </a:solid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ISF</a:t>
            </a:r>
            <a:r>
              <a:rPr lang="en-US" altLang="en-US" sz="2400" baseline="30000" dirty="0">
                <a:solidFill>
                  <a:schemeClr val="tx2"/>
                </a:solidFill>
                <a:latin typeface="Times New Roman" panose="02020603050405020304" pitchFamily="18" charset="0"/>
              </a:rPr>
              <a:t>®</a:t>
            </a:r>
            <a:r>
              <a:rPr lang="en-US" altLang="en-US" sz="2400" dirty="0">
                <a:solidFill>
                  <a:schemeClr val="tx2"/>
                </a:solidFill>
                <a:latin typeface="Times New Roman" panose="02020603050405020304" pitchFamily="18" charset="0"/>
              </a:rPr>
              <a:t> chemistry forms a soft surface conversion coating.</a:t>
            </a:r>
          </a:p>
          <a:p>
            <a:pPr eaLnBrk="1" hangingPunct="1">
              <a:spcBef>
                <a:spcPct val="0"/>
              </a:spcBef>
              <a:buFontTx/>
              <a:buNone/>
            </a:pPr>
            <a:r>
              <a:rPr lang="en-US" altLang="en-US" sz="2400" dirty="0">
                <a:solidFill>
                  <a:schemeClr val="tx2"/>
                </a:solidFill>
                <a:latin typeface="Times New Roman" panose="02020603050405020304" pitchFamily="18" charset="0"/>
              </a:rPr>
              <a:t>Coating is softer than the part upon which it has formed</a:t>
            </a:r>
            <a:r>
              <a:rPr lang="en-US" altLang="en-US" sz="2400" dirty="0">
                <a:solidFill>
                  <a:schemeClr val="accent2"/>
                </a:solidFill>
                <a:latin typeface="Times New Roman" panose="02020603050405020304" pitchFamily="18" charset="0"/>
              </a:rPr>
              <a:t>.</a:t>
            </a:r>
          </a:p>
        </p:txBody>
      </p:sp>
      <p:sp>
        <p:nvSpPr>
          <p:cNvPr id="11" name="Title 2"/>
          <p:cNvSpPr>
            <a:spLocks noGrp="1"/>
          </p:cNvSpPr>
          <p:nvPr>
            <p:ph type="title"/>
          </p:nvPr>
        </p:nvSpPr>
        <p:spPr>
          <a:xfrm>
            <a:off x="914400" y="41369"/>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Planarization Mechanism </a:t>
            </a:r>
          </a:p>
        </p:txBody>
      </p:sp>
    </p:spTree>
    <p:extLst>
      <p:ext uri="{BB962C8B-B14F-4D97-AF65-F5344CB8AC3E}">
        <p14:creationId xmlns:p14="http://schemas.microsoft.com/office/powerpoint/2010/main" val="2053577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13</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3219450" y="1546770"/>
            <a:ext cx="2857499"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The ISF Process</a:t>
            </a:r>
          </a:p>
        </p:txBody>
      </p:sp>
      <p:sp>
        <p:nvSpPr>
          <p:cNvPr id="7" name="Text Box 7"/>
          <p:cNvSpPr txBox="1">
            <a:spLocks noChangeArrowheads="1"/>
          </p:cNvSpPr>
          <p:nvPr/>
        </p:nvSpPr>
        <p:spPr bwMode="auto">
          <a:xfrm>
            <a:off x="1295400" y="2362200"/>
            <a:ext cx="6386735" cy="830997"/>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Media wipes soft conversion coating from the tops of the asperities and asperities begin to planarize</a:t>
            </a:r>
          </a:p>
        </p:txBody>
      </p:sp>
      <p:pic>
        <p:nvPicPr>
          <p:cNvPr id="9" name="Picture 6" descr="Black mode step 1-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200" y="3554316"/>
            <a:ext cx="8305800" cy="20860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419100" y="214858"/>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Planarization Mechanism </a:t>
            </a:r>
          </a:p>
        </p:txBody>
      </p:sp>
    </p:spTree>
    <p:extLst>
      <p:ext uri="{BB962C8B-B14F-4D97-AF65-F5344CB8AC3E}">
        <p14:creationId xmlns:p14="http://schemas.microsoft.com/office/powerpoint/2010/main" val="3883216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14</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752600" y="1352630"/>
            <a:ext cx="6096000"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7x Photomicrograph after a short period of time</a:t>
            </a:r>
          </a:p>
        </p:txBody>
      </p:sp>
      <p:pic>
        <p:nvPicPr>
          <p:cNvPr id="21" name="Picture 6" descr="80 Grit trace"/>
          <p:cNvPicPr>
            <a:picLocks noChangeArrowheads="1"/>
          </p:cNvPicPr>
          <p:nvPr/>
        </p:nvPicPr>
        <p:blipFill>
          <a:blip r:embed="rId3">
            <a:extLst>
              <a:ext uri="{28A0092B-C50C-407E-A947-70E740481C1C}">
                <a14:useLocalDpi xmlns:a14="http://schemas.microsoft.com/office/drawing/2010/main" val="0"/>
              </a:ext>
            </a:extLst>
          </a:blip>
          <a:srcRect l="1666" t="4573" r="1666" b="9146"/>
          <a:stretch>
            <a:fillRect/>
          </a:stretch>
        </p:blipFill>
        <p:spPr bwMode="auto">
          <a:xfrm>
            <a:off x="520860" y="4444057"/>
            <a:ext cx="7949717" cy="13081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7"/>
          <p:cNvSpPr txBox="1">
            <a:spLocks noChangeArrowheads="1"/>
          </p:cNvSpPr>
          <p:nvPr/>
        </p:nvSpPr>
        <p:spPr bwMode="auto">
          <a:xfrm>
            <a:off x="914400" y="3813208"/>
            <a:ext cx="7086600" cy="461665"/>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Profilometry Trace shows partial asperity planarization</a:t>
            </a:r>
          </a:p>
        </p:txBody>
      </p:sp>
      <p:pic>
        <p:nvPicPr>
          <p:cNvPr id="11" name="Picture 9" descr="Untitl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2052793"/>
            <a:ext cx="2971800" cy="156051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6"/>
          <p:cNvSpPr txBox="1">
            <a:spLocks noChangeArrowheads="1"/>
          </p:cNvSpPr>
          <p:nvPr/>
        </p:nvSpPr>
        <p:spPr bwMode="auto">
          <a:xfrm>
            <a:off x="914400" y="2179695"/>
            <a:ext cx="4267200" cy="1201738"/>
          </a:xfrm>
          <a:prstGeom prst="rect">
            <a:avLst/>
          </a:prstGeom>
          <a:solidFill>
            <a:schemeClr val="accent5">
              <a:lumMod val="60000"/>
              <a:lumOff val="40000"/>
            </a:schemeClr>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Partial asperity planarization</a:t>
            </a:r>
          </a:p>
          <a:p>
            <a:pPr eaLnBrk="1" hangingPunct="1">
              <a:spcBef>
                <a:spcPct val="0"/>
              </a:spcBef>
              <a:buFontTx/>
              <a:buNone/>
            </a:pPr>
            <a:r>
              <a:rPr lang="en-US" altLang="en-US" sz="2400" dirty="0">
                <a:solidFill>
                  <a:schemeClr val="tx2"/>
                </a:solidFill>
                <a:latin typeface="Times New Roman" panose="02020603050405020304" pitchFamily="18" charset="0"/>
              </a:rPr>
              <a:t>Ra = 23 µin. (0.57 µm) </a:t>
            </a:r>
          </a:p>
          <a:p>
            <a:pPr eaLnBrk="1" hangingPunct="1">
              <a:spcBef>
                <a:spcPct val="0"/>
              </a:spcBef>
              <a:buFontTx/>
              <a:buNone/>
            </a:pPr>
            <a:r>
              <a:rPr lang="en-US" altLang="en-US" sz="2400" dirty="0" err="1">
                <a:solidFill>
                  <a:schemeClr val="tx2"/>
                </a:solidFill>
                <a:latin typeface="Times New Roman" panose="02020603050405020304" pitchFamily="18" charset="0"/>
              </a:rPr>
              <a:t>Rmax</a:t>
            </a:r>
            <a:r>
              <a:rPr lang="en-US" altLang="en-US" sz="2400" dirty="0">
                <a:solidFill>
                  <a:schemeClr val="tx2"/>
                </a:solidFill>
                <a:latin typeface="Times New Roman" panose="02020603050405020304" pitchFamily="18" charset="0"/>
              </a:rPr>
              <a:t> = 187 µin. (4.67 µm)</a:t>
            </a:r>
          </a:p>
        </p:txBody>
      </p:sp>
      <p:sp>
        <p:nvSpPr>
          <p:cNvPr id="14" name="Title 2"/>
          <p:cNvSpPr>
            <a:spLocks noGrp="1"/>
          </p:cNvSpPr>
          <p:nvPr>
            <p:ph type="title"/>
          </p:nvPr>
        </p:nvSpPr>
        <p:spPr>
          <a:xfrm>
            <a:off x="520860" y="63623"/>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Planarization Mechanism </a:t>
            </a:r>
          </a:p>
        </p:txBody>
      </p:sp>
    </p:spTree>
    <p:extLst>
      <p:ext uri="{BB962C8B-B14F-4D97-AF65-F5344CB8AC3E}">
        <p14:creationId xmlns:p14="http://schemas.microsoft.com/office/powerpoint/2010/main" val="1542630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15</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3781425" y="1457261"/>
            <a:ext cx="2247899"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The ISF Process</a:t>
            </a:r>
          </a:p>
        </p:txBody>
      </p:sp>
      <p:sp>
        <p:nvSpPr>
          <p:cNvPr id="6" name="Text Box 3"/>
          <p:cNvSpPr txBox="1">
            <a:spLocks noChangeArrowheads="1"/>
          </p:cNvSpPr>
          <p:nvPr/>
        </p:nvSpPr>
        <p:spPr bwMode="auto">
          <a:xfrm>
            <a:off x="1019175" y="2706688"/>
            <a:ext cx="7772400" cy="954087"/>
          </a:xfrm>
          <a:prstGeom prst="rect">
            <a:avLst/>
          </a:prstGeom>
          <a:solidFill>
            <a:schemeClr val="accent5">
              <a:lumMod val="60000"/>
              <a:lumOff val="40000"/>
            </a:schemeClr>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dirty="0">
                <a:solidFill>
                  <a:schemeClr val="tx2"/>
                </a:solidFill>
                <a:latin typeface="Times New Roman" panose="02020603050405020304" pitchFamily="18" charset="0"/>
              </a:rPr>
              <a:t>Coating reforms on partially planarized asperities and additional media wiping continues planarization</a:t>
            </a:r>
          </a:p>
        </p:txBody>
      </p:sp>
      <p:pic>
        <p:nvPicPr>
          <p:cNvPr id="7" name="Picture 6" descr="Black mode step 1-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19175" y="4419600"/>
            <a:ext cx="77724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itle 2"/>
          <p:cNvSpPr>
            <a:spLocks noGrp="1"/>
          </p:cNvSpPr>
          <p:nvPr>
            <p:ph type="title"/>
          </p:nvPr>
        </p:nvSpPr>
        <p:spPr>
          <a:xfrm>
            <a:off x="457200" y="49149"/>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Planarization Mechanism </a:t>
            </a:r>
          </a:p>
        </p:txBody>
      </p:sp>
    </p:spTree>
    <p:extLst>
      <p:ext uri="{BB962C8B-B14F-4D97-AF65-F5344CB8AC3E}">
        <p14:creationId xmlns:p14="http://schemas.microsoft.com/office/powerpoint/2010/main" val="10577726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16</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917297" y="1209070"/>
            <a:ext cx="5295900"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7x photomicrograph a little while longer</a:t>
            </a:r>
          </a:p>
        </p:txBody>
      </p:sp>
      <p:pic>
        <p:nvPicPr>
          <p:cNvPr id="6" name="Picture 9" descr="Untitl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954" y="1868585"/>
            <a:ext cx="3468942" cy="20039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 name="Text Box 5"/>
          <p:cNvSpPr txBox="1">
            <a:spLocks noChangeArrowheads="1"/>
          </p:cNvSpPr>
          <p:nvPr/>
        </p:nvSpPr>
        <p:spPr bwMode="auto">
          <a:xfrm>
            <a:off x="431157" y="2240469"/>
            <a:ext cx="4267200" cy="1200150"/>
          </a:xfrm>
          <a:prstGeom prst="rect">
            <a:avLst/>
          </a:prstGeom>
          <a:solidFill>
            <a:schemeClr val="accent5">
              <a:lumMod val="60000"/>
              <a:lumOff val="40000"/>
            </a:schemeClr>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Significant asperity planarization</a:t>
            </a:r>
          </a:p>
          <a:p>
            <a:pPr eaLnBrk="1" hangingPunct="1">
              <a:spcBef>
                <a:spcPct val="0"/>
              </a:spcBef>
              <a:buFontTx/>
              <a:buNone/>
            </a:pPr>
            <a:r>
              <a:rPr lang="en-US" altLang="en-US" sz="2400" dirty="0">
                <a:solidFill>
                  <a:schemeClr val="tx2"/>
                </a:solidFill>
                <a:latin typeface="Times New Roman" panose="02020603050405020304" pitchFamily="18" charset="0"/>
              </a:rPr>
              <a:t>Ra = 12 µin. (0.3 µm) </a:t>
            </a:r>
          </a:p>
          <a:p>
            <a:pPr eaLnBrk="1" hangingPunct="1">
              <a:spcBef>
                <a:spcPct val="0"/>
              </a:spcBef>
              <a:buFontTx/>
              <a:buNone/>
            </a:pPr>
            <a:r>
              <a:rPr lang="en-US" altLang="en-US" sz="2400" dirty="0" err="1">
                <a:solidFill>
                  <a:schemeClr val="tx2"/>
                </a:solidFill>
                <a:latin typeface="Times New Roman" panose="02020603050405020304" pitchFamily="18" charset="0"/>
              </a:rPr>
              <a:t>Rmax</a:t>
            </a:r>
            <a:r>
              <a:rPr lang="en-US" altLang="en-US" sz="2400" dirty="0">
                <a:solidFill>
                  <a:schemeClr val="tx2"/>
                </a:solidFill>
                <a:latin typeface="Times New Roman" panose="02020603050405020304" pitchFamily="18" charset="0"/>
              </a:rPr>
              <a:t> = 95 µin. (2.4 µm)</a:t>
            </a:r>
          </a:p>
        </p:txBody>
      </p:sp>
      <p:sp>
        <p:nvSpPr>
          <p:cNvPr id="9" name="Text Box 4"/>
          <p:cNvSpPr txBox="1">
            <a:spLocks noChangeArrowheads="1"/>
          </p:cNvSpPr>
          <p:nvPr/>
        </p:nvSpPr>
        <p:spPr bwMode="auto">
          <a:xfrm>
            <a:off x="1318015" y="4010353"/>
            <a:ext cx="6494463" cy="400050"/>
          </a:xfrm>
          <a:prstGeom prst="rect">
            <a:avLst/>
          </a:prstGeom>
          <a:solidFill>
            <a:schemeClr val="accent5">
              <a:lumMod val="60000"/>
              <a:lumOff val="40000"/>
            </a:schemeClr>
          </a:solid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chemeClr val="tx2"/>
                </a:solidFill>
                <a:latin typeface="Times New Roman" panose="02020603050405020304" pitchFamily="18" charset="0"/>
              </a:rPr>
              <a:t>Profilometry tracing shows substantially planarized asperities</a:t>
            </a:r>
          </a:p>
        </p:txBody>
      </p:sp>
      <p:pic>
        <p:nvPicPr>
          <p:cNvPr id="11" name="Picture 8" descr="roughness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896" y="4548232"/>
            <a:ext cx="7328704" cy="13191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3" name="Title 2"/>
          <p:cNvSpPr>
            <a:spLocks noGrp="1"/>
          </p:cNvSpPr>
          <p:nvPr>
            <p:ph type="title"/>
          </p:nvPr>
        </p:nvSpPr>
        <p:spPr>
          <a:xfrm>
            <a:off x="457200" y="101457"/>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Planarization Mechanism </a:t>
            </a:r>
          </a:p>
        </p:txBody>
      </p:sp>
    </p:spTree>
    <p:extLst>
      <p:ext uri="{BB962C8B-B14F-4D97-AF65-F5344CB8AC3E}">
        <p14:creationId xmlns:p14="http://schemas.microsoft.com/office/powerpoint/2010/main" val="723899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17</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3781425" y="1550322"/>
            <a:ext cx="2247899"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The ISF Process</a:t>
            </a:r>
          </a:p>
        </p:txBody>
      </p:sp>
      <p:sp>
        <p:nvSpPr>
          <p:cNvPr id="6" name="Text Box 3"/>
          <p:cNvSpPr txBox="1">
            <a:spLocks noChangeArrowheads="1"/>
          </p:cNvSpPr>
          <p:nvPr/>
        </p:nvSpPr>
        <p:spPr bwMode="auto">
          <a:xfrm>
            <a:off x="762000" y="2602696"/>
            <a:ext cx="7772400" cy="954107"/>
          </a:xfrm>
          <a:prstGeom prst="rect">
            <a:avLst/>
          </a:prstGeom>
          <a:solidFill>
            <a:schemeClr val="accent5">
              <a:lumMod val="60000"/>
              <a:lumOff val="40000"/>
            </a:schemeClr>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dirty="0">
                <a:solidFill>
                  <a:schemeClr val="tx2"/>
                </a:solidFill>
                <a:latin typeface="Times New Roman" panose="02020603050405020304" pitchFamily="18" charset="0"/>
              </a:rPr>
              <a:t>When desired Ra is achieved a soap burnishing step removes the ISF coating</a:t>
            </a:r>
          </a:p>
        </p:txBody>
      </p:sp>
      <p:pic>
        <p:nvPicPr>
          <p:cNvPr id="9" name="Picture 6" descr="Black mode step 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962400"/>
            <a:ext cx="8382000" cy="178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528488" y="80297"/>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ISF Processing; Burnish to produce clean final surface  </a:t>
            </a:r>
          </a:p>
        </p:txBody>
      </p:sp>
    </p:spTree>
    <p:extLst>
      <p:ext uri="{BB962C8B-B14F-4D97-AF65-F5344CB8AC3E}">
        <p14:creationId xmlns:p14="http://schemas.microsoft.com/office/powerpoint/2010/main" val="1419304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374-3- Start condition 10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3883144"/>
            <a:ext cx="2330450" cy="18096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8" descr="373-4-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91" y="3910134"/>
            <a:ext cx="2247218" cy="18096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3" name="Picture 9" descr="rem0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rem0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rem0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descr="rem0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descr="rem0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4" descr="rem0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5" descr="rem0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16" descr="rem0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7" descr="rem0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8" descr="rem1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19" descr="rem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20" descr="rem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21" descr="rem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2" descr="rem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3" descr="rem1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24" descr="rem16"/>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25" descr="rem17"/>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0" name="Picture 26" descr="rem1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1" name="Picture 27" descr="rem1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28" descr="rem2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Picture 29" descr="rem21"/>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4" name="Picture 30" descr="rem22"/>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31" descr="rem23"/>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32" descr="rem24"/>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33" descr="rem25"/>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34" descr="rem26"/>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9" name="Picture 35" descr="rem27"/>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6" descr="rem28"/>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37" descr="rem29"/>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38" descr="rem30"/>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9" descr="rem31"/>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40" descr="rem32"/>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5" name="Picture 41" descr="rem33"/>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42" descr="rem34"/>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43" descr="rem35"/>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8" name="Picture 44" descr="rem36"/>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9" name="Picture 45" descr="rem37"/>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0" name="Picture 46" descr="rem38"/>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1" name="Picture 47" descr="rem39"/>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2" name="Picture 48" descr="rem40"/>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17550" y="1771650"/>
            <a:ext cx="8426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3" name="Picture 49" descr="rem41"/>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56260" y="1790615"/>
            <a:ext cx="80772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4" name="Picture 50" descr="374-3- 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324600" y="3910134"/>
            <a:ext cx="2333708" cy="1782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15" name="Rectangle 51"/>
          <p:cNvSpPr>
            <a:spLocks noChangeArrowheads="1"/>
          </p:cNvSpPr>
          <p:nvPr/>
        </p:nvSpPr>
        <p:spPr bwMode="auto">
          <a:xfrm>
            <a:off x="1459230" y="1154953"/>
            <a:ext cx="6271260" cy="685800"/>
          </a:xfrm>
          <a:prstGeom prst="rect">
            <a:avLst/>
          </a:prstGeom>
          <a:solidFill>
            <a:schemeClr val="accent5">
              <a:lumMod val="60000"/>
              <a:lumOff val="40000"/>
            </a:schemeClr>
          </a:solidFill>
          <a:ln>
            <a:noFill/>
          </a:ln>
          <a:effec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20000"/>
              </a:spcBef>
              <a:buFont typeface="Arial" panose="020B0604020202020204" pitchFamily="34" charset="0"/>
              <a:buNone/>
            </a:pPr>
            <a:r>
              <a:rPr lang="en-US" altLang="en-US" sz="2000" b="1" dirty="0">
                <a:solidFill>
                  <a:schemeClr val="tx2"/>
                </a:solidFill>
                <a:latin typeface="Times New Roman" panose="02020603050405020304" pitchFamily="18" charset="0"/>
                <a:cs typeface="Times New Roman" panose="02020603050405020304" pitchFamily="18" charset="0"/>
              </a:rPr>
              <a:t>ISF chemistry </a:t>
            </a:r>
            <a:r>
              <a:rPr lang="en-US" altLang="en-US" sz="2000"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forms a soft conversion coating </a:t>
            </a:r>
          </a:p>
          <a:p>
            <a:pPr algn="ctr">
              <a:lnSpc>
                <a:spcPct val="85000"/>
              </a:lnSpc>
              <a:spcBef>
                <a:spcPct val="20000"/>
              </a:spcBef>
              <a:buFont typeface="Arial" panose="020B0604020202020204" pitchFamily="34" charset="0"/>
              <a:buNone/>
            </a:pPr>
            <a:r>
              <a:rPr lang="en-US" altLang="en-US" sz="2000" b="1" dirty="0">
                <a:solidFill>
                  <a:schemeClr val="tx2"/>
                </a:solidFill>
                <a:latin typeface="Times New Roman" panose="02020603050405020304" pitchFamily="18" charset="0"/>
                <a:cs typeface="Times New Roman" panose="02020603050405020304" pitchFamily="18" charset="0"/>
              </a:rPr>
              <a:t>ISF HDNA media generates final micro-texture surface</a:t>
            </a:r>
            <a:r>
              <a:rPr lang="en-US" altLang="en-US" sz="2000" dirty="0">
                <a:latin typeface="Times New Roman" panose="02020603050405020304" pitchFamily="18" charset="0"/>
                <a:cs typeface="Times New Roman" panose="02020603050405020304" pitchFamily="18" charset="0"/>
              </a:rPr>
              <a:t>	</a:t>
            </a:r>
            <a:r>
              <a:rPr lang="en-US" altLang="en-US" sz="2000" dirty="0">
                <a:latin typeface="Calibri" panose="020F0502020204030204" pitchFamily="34" charset="0"/>
              </a:rPr>
              <a:t>	</a:t>
            </a:r>
          </a:p>
        </p:txBody>
      </p:sp>
      <p:sp>
        <p:nvSpPr>
          <p:cNvPr id="36917" name="Text Box 53"/>
          <p:cNvSpPr txBox="1">
            <a:spLocks noChangeArrowheads="1"/>
          </p:cNvSpPr>
          <p:nvPr/>
        </p:nvSpPr>
        <p:spPr bwMode="auto">
          <a:xfrm>
            <a:off x="1600200" y="3229643"/>
            <a:ext cx="571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dirty="0">
                <a:solidFill>
                  <a:schemeClr val="tx2"/>
                </a:solidFill>
                <a:latin typeface="Times New Roman" panose="02020603050405020304" pitchFamily="18" charset="0"/>
                <a:cs typeface="Times New Roman" panose="02020603050405020304" pitchFamily="18" charset="0"/>
              </a:rPr>
              <a:t>The as-ground surface </a:t>
            </a:r>
            <a:r>
              <a:rPr lang="en-US" altLang="en-US"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becomes an ISF surface</a:t>
            </a:r>
            <a:endParaRPr lang="en-US" altLang="en-US" b="1" dirty="0">
              <a:solidFill>
                <a:schemeClr val="tx2"/>
              </a:solidFill>
              <a:latin typeface="Times New Roman" panose="02020603050405020304" pitchFamily="18" charset="0"/>
              <a:cs typeface="Times New Roman" panose="02020603050405020304" pitchFamily="18" charset="0"/>
            </a:endParaRPr>
          </a:p>
        </p:txBody>
      </p:sp>
      <p:sp>
        <p:nvSpPr>
          <p:cNvPr id="53" name="Title 2"/>
          <p:cNvSpPr>
            <a:spLocks noGrp="1"/>
          </p:cNvSpPr>
          <p:nvPr>
            <p:ph type="title"/>
          </p:nvPr>
        </p:nvSpPr>
        <p:spPr>
          <a:xfrm>
            <a:off x="457200" y="63388"/>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ISF Processing; the Planarization Mechanism</a:t>
            </a:r>
          </a:p>
        </p:txBody>
      </p:sp>
    </p:spTree>
    <p:extLst>
      <p:ext uri="{BB962C8B-B14F-4D97-AF65-F5344CB8AC3E}">
        <p14:creationId xmlns:p14="http://schemas.microsoft.com/office/powerpoint/2010/main" val="3813355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15">
                                            <p:txEl>
                                              <p:pRg st="1" end="1"/>
                                            </p:txEl>
                                          </p:spTgt>
                                        </p:tgtEl>
                                        <p:attrNameLst>
                                          <p:attrName>style.visibility</p:attrName>
                                        </p:attrNameLst>
                                      </p:cBhvr>
                                      <p:to>
                                        <p:strVal val="visible"/>
                                      </p:to>
                                    </p:set>
                                  </p:childTnLst>
                                </p:cTn>
                              </p:par>
                            </p:childTnLst>
                          </p:cTn>
                        </p:par>
                        <p:par>
                          <p:cTn id="9" fill="hold" nodeType="withGroup">
                            <p:stCondLst>
                              <p:cond delay="0"/>
                            </p:stCondLst>
                            <p:childTnLst>
                              <p:par>
                                <p:cTn id="10" presetID="1" presetClass="entr" presetSubtype="0" fill="hold" nodeType="afterEffect">
                                  <p:stCondLst>
                                    <p:cond delay="0"/>
                                  </p:stCondLst>
                                  <p:childTnLst>
                                    <p:set>
                                      <p:cBhvr>
                                        <p:cTn id="11" dur="1" fill="hold">
                                          <p:stCondLst>
                                            <p:cond delay="0"/>
                                          </p:stCondLst>
                                        </p:cTn>
                                        <p:tgtEl>
                                          <p:spTgt spid="3687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6917"/>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500"/>
                                  </p:stCondLst>
                                  <p:childTnLst>
                                    <p:set>
                                      <p:cBhvr>
                                        <p:cTn id="16" dur="1" fill="hold">
                                          <p:stCondLst>
                                            <p:cond delay="0"/>
                                          </p:stCondLst>
                                        </p:cTn>
                                        <p:tgtEl>
                                          <p:spTgt spid="36874"/>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500"/>
                                  </p:stCondLst>
                                  <p:childTnLst>
                                    <p:set>
                                      <p:cBhvr>
                                        <p:cTn id="19" dur="1" fill="hold">
                                          <p:stCondLst>
                                            <p:cond delay="0"/>
                                          </p:stCondLst>
                                        </p:cTn>
                                        <p:tgtEl>
                                          <p:spTgt spid="36875"/>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nodeType="afterEffect">
                                  <p:stCondLst>
                                    <p:cond delay="500"/>
                                  </p:stCondLst>
                                  <p:childTnLst>
                                    <p:set>
                                      <p:cBhvr>
                                        <p:cTn id="22" dur="1" fill="hold">
                                          <p:stCondLst>
                                            <p:cond delay="0"/>
                                          </p:stCondLst>
                                        </p:cTn>
                                        <p:tgtEl>
                                          <p:spTgt spid="36876"/>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nodeType="afterEffect">
                                  <p:stCondLst>
                                    <p:cond delay="500"/>
                                  </p:stCondLst>
                                  <p:childTnLst>
                                    <p:set>
                                      <p:cBhvr>
                                        <p:cTn id="25" dur="1" fill="hold">
                                          <p:stCondLst>
                                            <p:cond delay="0"/>
                                          </p:stCondLst>
                                        </p:cTn>
                                        <p:tgtEl>
                                          <p:spTgt spid="36877"/>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nodeType="afterEffect">
                                  <p:stCondLst>
                                    <p:cond delay="500"/>
                                  </p:stCondLst>
                                  <p:childTnLst>
                                    <p:set>
                                      <p:cBhvr>
                                        <p:cTn id="28" dur="1" fill="hold">
                                          <p:stCondLst>
                                            <p:cond delay="0"/>
                                          </p:stCondLst>
                                        </p:cTn>
                                        <p:tgtEl>
                                          <p:spTgt spid="36878"/>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nodeType="afterEffect">
                                  <p:stCondLst>
                                    <p:cond delay="500"/>
                                  </p:stCondLst>
                                  <p:childTnLst>
                                    <p:set>
                                      <p:cBhvr>
                                        <p:cTn id="31" dur="1" fill="hold">
                                          <p:stCondLst>
                                            <p:cond delay="0"/>
                                          </p:stCondLst>
                                        </p:cTn>
                                        <p:tgtEl>
                                          <p:spTgt spid="36879"/>
                                        </p:tgtEl>
                                        <p:attrNameLst>
                                          <p:attrName>style.visibility</p:attrName>
                                        </p:attrNameLst>
                                      </p:cBhvr>
                                      <p:to>
                                        <p:strVal val="visible"/>
                                      </p:to>
                                    </p:set>
                                  </p:childTnLst>
                                </p:cTn>
                              </p:par>
                            </p:childTnLst>
                          </p:cTn>
                        </p:par>
                        <p:par>
                          <p:cTn id="32" fill="hold" nodeType="afterGroup">
                            <p:stCondLst>
                              <p:cond delay="3000"/>
                            </p:stCondLst>
                            <p:childTnLst>
                              <p:par>
                                <p:cTn id="33" presetID="1" presetClass="entr" presetSubtype="0" fill="hold" nodeType="afterEffect">
                                  <p:stCondLst>
                                    <p:cond delay="500"/>
                                  </p:stCondLst>
                                  <p:childTnLst>
                                    <p:set>
                                      <p:cBhvr>
                                        <p:cTn id="34" dur="1" fill="hold">
                                          <p:stCondLst>
                                            <p:cond delay="0"/>
                                          </p:stCondLst>
                                        </p:cTn>
                                        <p:tgtEl>
                                          <p:spTgt spid="36880"/>
                                        </p:tgtEl>
                                        <p:attrNameLst>
                                          <p:attrName>style.visibility</p:attrName>
                                        </p:attrNameLst>
                                      </p:cBhvr>
                                      <p:to>
                                        <p:strVal val="visible"/>
                                      </p:to>
                                    </p:set>
                                  </p:childTnLst>
                                </p:cTn>
                              </p:par>
                            </p:childTnLst>
                          </p:cTn>
                        </p:par>
                        <p:par>
                          <p:cTn id="35" fill="hold" nodeType="afterGroup">
                            <p:stCondLst>
                              <p:cond delay="3500"/>
                            </p:stCondLst>
                            <p:childTnLst>
                              <p:par>
                                <p:cTn id="36" presetID="1" presetClass="entr" presetSubtype="0" fill="hold" nodeType="afterEffect">
                                  <p:stCondLst>
                                    <p:cond delay="500"/>
                                  </p:stCondLst>
                                  <p:childTnLst>
                                    <p:set>
                                      <p:cBhvr>
                                        <p:cTn id="37" dur="1" fill="hold">
                                          <p:stCondLst>
                                            <p:cond delay="0"/>
                                          </p:stCondLst>
                                        </p:cTn>
                                        <p:tgtEl>
                                          <p:spTgt spid="36881"/>
                                        </p:tgtEl>
                                        <p:attrNameLst>
                                          <p:attrName>style.visibility</p:attrName>
                                        </p:attrNameLst>
                                      </p:cBhvr>
                                      <p:to>
                                        <p:strVal val="visible"/>
                                      </p:to>
                                    </p:set>
                                  </p:childTnLst>
                                </p:cTn>
                              </p:par>
                            </p:childTnLst>
                          </p:cTn>
                        </p:par>
                        <p:par>
                          <p:cTn id="38" fill="hold" nodeType="afterGroup">
                            <p:stCondLst>
                              <p:cond delay="4000"/>
                            </p:stCondLst>
                            <p:childTnLst>
                              <p:par>
                                <p:cTn id="39" presetID="1" presetClass="entr" presetSubtype="0" fill="hold" nodeType="afterEffect">
                                  <p:stCondLst>
                                    <p:cond delay="500"/>
                                  </p:stCondLst>
                                  <p:childTnLst>
                                    <p:set>
                                      <p:cBhvr>
                                        <p:cTn id="40" dur="1" fill="hold">
                                          <p:stCondLst>
                                            <p:cond delay="0"/>
                                          </p:stCondLst>
                                        </p:cTn>
                                        <p:tgtEl>
                                          <p:spTgt spid="36882"/>
                                        </p:tgtEl>
                                        <p:attrNameLst>
                                          <p:attrName>style.visibility</p:attrName>
                                        </p:attrNameLst>
                                      </p:cBhvr>
                                      <p:to>
                                        <p:strVal val="visible"/>
                                      </p:to>
                                    </p:set>
                                  </p:childTnLst>
                                </p:cTn>
                              </p:par>
                            </p:childTnLst>
                          </p:cTn>
                        </p:par>
                        <p:par>
                          <p:cTn id="41" fill="hold" nodeType="afterGroup">
                            <p:stCondLst>
                              <p:cond delay="4500"/>
                            </p:stCondLst>
                            <p:childTnLst>
                              <p:par>
                                <p:cTn id="42" presetID="1" presetClass="entr" presetSubtype="0" fill="hold" nodeType="afterEffect">
                                  <p:stCondLst>
                                    <p:cond delay="500"/>
                                  </p:stCondLst>
                                  <p:childTnLst>
                                    <p:set>
                                      <p:cBhvr>
                                        <p:cTn id="43" dur="1" fill="hold">
                                          <p:stCondLst>
                                            <p:cond delay="0"/>
                                          </p:stCondLst>
                                        </p:cTn>
                                        <p:tgtEl>
                                          <p:spTgt spid="36883"/>
                                        </p:tgtEl>
                                        <p:attrNameLst>
                                          <p:attrName>style.visibility</p:attrName>
                                        </p:attrNameLst>
                                      </p:cBhvr>
                                      <p:to>
                                        <p:strVal val="visible"/>
                                      </p:to>
                                    </p:set>
                                  </p:childTnLst>
                                </p:cTn>
                              </p:par>
                            </p:childTnLst>
                          </p:cTn>
                        </p:par>
                        <p:par>
                          <p:cTn id="44" fill="hold" nodeType="afterGroup">
                            <p:stCondLst>
                              <p:cond delay="5000"/>
                            </p:stCondLst>
                            <p:childTnLst>
                              <p:par>
                                <p:cTn id="45" presetID="1" presetClass="entr" presetSubtype="0" fill="hold" nodeType="afterEffect">
                                  <p:stCondLst>
                                    <p:cond delay="500"/>
                                  </p:stCondLst>
                                  <p:childTnLst>
                                    <p:set>
                                      <p:cBhvr>
                                        <p:cTn id="46" dur="1" fill="hold">
                                          <p:stCondLst>
                                            <p:cond delay="0"/>
                                          </p:stCondLst>
                                        </p:cTn>
                                        <p:tgtEl>
                                          <p:spTgt spid="36884"/>
                                        </p:tgtEl>
                                        <p:attrNameLst>
                                          <p:attrName>style.visibility</p:attrName>
                                        </p:attrNameLst>
                                      </p:cBhvr>
                                      <p:to>
                                        <p:strVal val="visible"/>
                                      </p:to>
                                    </p:set>
                                  </p:childTnLst>
                                </p:cTn>
                              </p:par>
                            </p:childTnLst>
                          </p:cTn>
                        </p:par>
                        <p:par>
                          <p:cTn id="47" fill="hold" nodeType="afterGroup">
                            <p:stCondLst>
                              <p:cond delay="5500"/>
                            </p:stCondLst>
                            <p:childTnLst>
                              <p:par>
                                <p:cTn id="48" presetID="1" presetClass="entr" presetSubtype="0" fill="hold" nodeType="afterEffect">
                                  <p:stCondLst>
                                    <p:cond delay="500"/>
                                  </p:stCondLst>
                                  <p:childTnLst>
                                    <p:set>
                                      <p:cBhvr>
                                        <p:cTn id="49" dur="1" fill="hold">
                                          <p:stCondLst>
                                            <p:cond delay="0"/>
                                          </p:stCondLst>
                                        </p:cTn>
                                        <p:tgtEl>
                                          <p:spTgt spid="36885"/>
                                        </p:tgtEl>
                                        <p:attrNameLst>
                                          <p:attrName>style.visibility</p:attrName>
                                        </p:attrNameLst>
                                      </p:cBhvr>
                                      <p:to>
                                        <p:strVal val="visible"/>
                                      </p:to>
                                    </p:set>
                                  </p:childTnLst>
                                </p:cTn>
                              </p:par>
                            </p:childTnLst>
                          </p:cTn>
                        </p:par>
                        <p:par>
                          <p:cTn id="50" fill="hold" nodeType="afterGroup">
                            <p:stCondLst>
                              <p:cond delay="6000"/>
                            </p:stCondLst>
                            <p:childTnLst>
                              <p:par>
                                <p:cTn id="51" presetID="1" presetClass="entr" presetSubtype="0" fill="hold" nodeType="afterEffect">
                                  <p:stCondLst>
                                    <p:cond delay="500"/>
                                  </p:stCondLst>
                                  <p:childTnLst>
                                    <p:set>
                                      <p:cBhvr>
                                        <p:cTn id="52" dur="1" fill="hold">
                                          <p:stCondLst>
                                            <p:cond delay="0"/>
                                          </p:stCondLst>
                                        </p:cTn>
                                        <p:tgtEl>
                                          <p:spTgt spid="36886"/>
                                        </p:tgtEl>
                                        <p:attrNameLst>
                                          <p:attrName>style.visibility</p:attrName>
                                        </p:attrNameLst>
                                      </p:cBhvr>
                                      <p:to>
                                        <p:strVal val="visible"/>
                                      </p:to>
                                    </p:set>
                                  </p:childTnLst>
                                </p:cTn>
                              </p:par>
                            </p:childTnLst>
                          </p:cTn>
                        </p:par>
                        <p:par>
                          <p:cTn id="53" fill="hold" nodeType="afterGroup">
                            <p:stCondLst>
                              <p:cond delay="6500"/>
                            </p:stCondLst>
                            <p:childTnLst>
                              <p:par>
                                <p:cTn id="54" presetID="1" presetClass="entr" presetSubtype="0" fill="hold" nodeType="afterEffect">
                                  <p:stCondLst>
                                    <p:cond delay="700"/>
                                  </p:stCondLst>
                                  <p:childTnLst>
                                    <p:set>
                                      <p:cBhvr>
                                        <p:cTn id="55" dur="1" fill="hold">
                                          <p:stCondLst>
                                            <p:cond delay="0"/>
                                          </p:stCondLst>
                                        </p:cTn>
                                        <p:tgtEl>
                                          <p:spTgt spid="36887"/>
                                        </p:tgtEl>
                                        <p:attrNameLst>
                                          <p:attrName>style.visibility</p:attrName>
                                        </p:attrNameLst>
                                      </p:cBhvr>
                                      <p:to>
                                        <p:strVal val="visible"/>
                                      </p:to>
                                    </p:set>
                                  </p:childTnLst>
                                </p:cTn>
                              </p:par>
                            </p:childTnLst>
                          </p:cTn>
                        </p:par>
                        <p:par>
                          <p:cTn id="56" fill="hold" nodeType="afterGroup">
                            <p:stCondLst>
                              <p:cond delay="7200"/>
                            </p:stCondLst>
                            <p:childTnLst>
                              <p:par>
                                <p:cTn id="57" presetID="1" presetClass="entr" presetSubtype="0" fill="hold" nodeType="afterEffect">
                                  <p:stCondLst>
                                    <p:cond delay="700"/>
                                  </p:stCondLst>
                                  <p:childTnLst>
                                    <p:set>
                                      <p:cBhvr>
                                        <p:cTn id="58" dur="1" fill="hold">
                                          <p:stCondLst>
                                            <p:cond delay="0"/>
                                          </p:stCondLst>
                                        </p:cTn>
                                        <p:tgtEl>
                                          <p:spTgt spid="36888"/>
                                        </p:tgtEl>
                                        <p:attrNameLst>
                                          <p:attrName>style.visibility</p:attrName>
                                        </p:attrNameLst>
                                      </p:cBhvr>
                                      <p:to>
                                        <p:strVal val="visible"/>
                                      </p:to>
                                    </p:set>
                                  </p:childTnLst>
                                </p:cTn>
                              </p:par>
                            </p:childTnLst>
                          </p:cTn>
                        </p:par>
                        <p:par>
                          <p:cTn id="59" fill="hold" nodeType="afterGroup">
                            <p:stCondLst>
                              <p:cond delay="7900"/>
                            </p:stCondLst>
                            <p:childTnLst>
                              <p:par>
                                <p:cTn id="60" presetID="1" presetClass="entr" presetSubtype="0" fill="hold" nodeType="afterEffect">
                                  <p:stCondLst>
                                    <p:cond delay="700"/>
                                  </p:stCondLst>
                                  <p:childTnLst>
                                    <p:set>
                                      <p:cBhvr>
                                        <p:cTn id="61" dur="1" fill="hold">
                                          <p:stCondLst>
                                            <p:cond delay="0"/>
                                          </p:stCondLst>
                                        </p:cTn>
                                        <p:tgtEl>
                                          <p:spTgt spid="36889"/>
                                        </p:tgtEl>
                                        <p:attrNameLst>
                                          <p:attrName>style.visibility</p:attrName>
                                        </p:attrNameLst>
                                      </p:cBhvr>
                                      <p:to>
                                        <p:strVal val="visible"/>
                                      </p:to>
                                    </p:set>
                                  </p:childTnLst>
                                </p:cTn>
                              </p:par>
                            </p:childTnLst>
                          </p:cTn>
                        </p:par>
                        <p:par>
                          <p:cTn id="62" fill="hold" nodeType="afterGroup">
                            <p:stCondLst>
                              <p:cond delay="8600"/>
                            </p:stCondLst>
                            <p:childTnLst>
                              <p:par>
                                <p:cTn id="63" presetID="1" presetClass="entr" presetSubtype="0" fill="hold" nodeType="afterEffect">
                                  <p:stCondLst>
                                    <p:cond delay="700"/>
                                  </p:stCondLst>
                                  <p:childTnLst>
                                    <p:set>
                                      <p:cBhvr>
                                        <p:cTn id="64" dur="1" fill="hold">
                                          <p:stCondLst>
                                            <p:cond delay="0"/>
                                          </p:stCondLst>
                                        </p:cTn>
                                        <p:tgtEl>
                                          <p:spTgt spid="36890"/>
                                        </p:tgtEl>
                                        <p:attrNameLst>
                                          <p:attrName>style.visibility</p:attrName>
                                        </p:attrNameLst>
                                      </p:cBhvr>
                                      <p:to>
                                        <p:strVal val="visible"/>
                                      </p:to>
                                    </p:set>
                                  </p:childTnLst>
                                </p:cTn>
                              </p:par>
                            </p:childTnLst>
                          </p:cTn>
                        </p:par>
                        <p:par>
                          <p:cTn id="65" fill="hold" nodeType="afterGroup">
                            <p:stCondLst>
                              <p:cond delay="9300"/>
                            </p:stCondLst>
                            <p:childTnLst>
                              <p:par>
                                <p:cTn id="66" presetID="1" presetClass="entr" presetSubtype="0" fill="hold" nodeType="afterEffect">
                                  <p:stCondLst>
                                    <p:cond delay="700"/>
                                  </p:stCondLst>
                                  <p:childTnLst>
                                    <p:set>
                                      <p:cBhvr>
                                        <p:cTn id="67" dur="1" fill="hold">
                                          <p:stCondLst>
                                            <p:cond delay="0"/>
                                          </p:stCondLst>
                                        </p:cTn>
                                        <p:tgtEl>
                                          <p:spTgt spid="36891"/>
                                        </p:tgtEl>
                                        <p:attrNameLst>
                                          <p:attrName>style.visibility</p:attrName>
                                        </p:attrNameLst>
                                      </p:cBhvr>
                                      <p:to>
                                        <p:strVal val="visible"/>
                                      </p:to>
                                    </p:set>
                                  </p:childTnLst>
                                </p:cTn>
                              </p:par>
                            </p:childTnLst>
                          </p:cTn>
                        </p:par>
                        <p:par>
                          <p:cTn id="68" fill="hold" nodeType="afterGroup">
                            <p:stCondLst>
                              <p:cond delay="10000"/>
                            </p:stCondLst>
                            <p:childTnLst>
                              <p:par>
                                <p:cTn id="69" presetID="1" presetClass="entr" presetSubtype="0" fill="hold" nodeType="afterEffect">
                                  <p:stCondLst>
                                    <p:cond delay="700"/>
                                  </p:stCondLst>
                                  <p:childTnLst>
                                    <p:set>
                                      <p:cBhvr>
                                        <p:cTn id="70" dur="1" fill="hold">
                                          <p:stCondLst>
                                            <p:cond delay="0"/>
                                          </p:stCondLst>
                                        </p:cTn>
                                        <p:tgtEl>
                                          <p:spTgt spid="36892"/>
                                        </p:tgtEl>
                                        <p:attrNameLst>
                                          <p:attrName>style.visibility</p:attrName>
                                        </p:attrNameLst>
                                      </p:cBhvr>
                                      <p:to>
                                        <p:strVal val="visible"/>
                                      </p:to>
                                    </p:set>
                                  </p:childTnLst>
                                </p:cTn>
                              </p:par>
                            </p:childTnLst>
                          </p:cTn>
                        </p:par>
                        <p:par>
                          <p:cTn id="71" fill="hold" nodeType="afterGroup">
                            <p:stCondLst>
                              <p:cond delay="10700"/>
                            </p:stCondLst>
                            <p:childTnLst>
                              <p:par>
                                <p:cTn id="72" presetID="1" presetClass="entr" presetSubtype="0" fill="hold" nodeType="afterEffect">
                                  <p:stCondLst>
                                    <p:cond delay="700"/>
                                  </p:stCondLst>
                                  <p:childTnLst>
                                    <p:set>
                                      <p:cBhvr>
                                        <p:cTn id="73" dur="1" fill="hold">
                                          <p:stCondLst>
                                            <p:cond delay="0"/>
                                          </p:stCondLst>
                                        </p:cTn>
                                        <p:tgtEl>
                                          <p:spTgt spid="36893"/>
                                        </p:tgtEl>
                                        <p:attrNameLst>
                                          <p:attrName>style.visibility</p:attrName>
                                        </p:attrNameLst>
                                      </p:cBhvr>
                                      <p:to>
                                        <p:strVal val="visible"/>
                                      </p:to>
                                    </p:set>
                                  </p:childTnLst>
                                </p:cTn>
                              </p:par>
                            </p:childTnLst>
                          </p:cTn>
                        </p:par>
                        <p:par>
                          <p:cTn id="74" fill="hold" nodeType="afterGroup">
                            <p:stCondLst>
                              <p:cond delay="11400"/>
                            </p:stCondLst>
                            <p:childTnLst>
                              <p:par>
                                <p:cTn id="75" presetID="1" presetClass="entr" presetSubtype="0" fill="hold" nodeType="afterEffect">
                                  <p:stCondLst>
                                    <p:cond delay="700"/>
                                  </p:stCondLst>
                                  <p:childTnLst>
                                    <p:set>
                                      <p:cBhvr>
                                        <p:cTn id="76" dur="1" fill="hold">
                                          <p:stCondLst>
                                            <p:cond delay="0"/>
                                          </p:stCondLst>
                                        </p:cTn>
                                        <p:tgtEl>
                                          <p:spTgt spid="36894"/>
                                        </p:tgtEl>
                                        <p:attrNameLst>
                                          <p:attrName>style.visibility</p:attrName>
                                        </p:attrNameLst>
                                      </p:cBhvr>
                                      <p:to>
                                        <p:strVal val="visible"/>
                                      </p:to>
                                    </p:set>
                                  </p:childTnLst>
                                </p:cTn>
                              </p:par>
                            </p:childTnLst>
                          </p:cTn>
                        </p:par>
                        <p:par>
                          <p:cTn id="77" fill="hold" nodeType="afterGroup">
                            <p:stCondLst>
                              <p:cond delay="12100"/>
                            </p:stCondLst>
                            <p:childTnLst>
                              <p:par>
                                <p:cTn id="78" presetID="1" presetClass="entr" presetSubtype="0" fill="hold" nodeType="afterEffect">
                                  <p:stCondLst>
                                    <p:cond delay="700"/>
                                  </p:stCondLst>
                                  <p:childTnLst>
                                    <p:set>
                                      <p:cBhvr>
                                        <p:cTn id="79" dur="1" fill="hold">
                                          <p:stCondLst>
                                            <p:cond delay="0"/>
                                          </p:stCondLst>
                                        </p:cTn>
                                        <p:tgtEl>
                                          <p:spTgt spid="36895"/>
                                        </p:tgtEl>
                                        <p:attrNameLst>
                                          <p:attrName>style.visibility</p:attrName>
                                        </p:attrNameLst>
                                      </p:cBhvr>
                                      <p:to>
                                        <p:strVal val="visible"/>
                                      </p:to>
                                    </p:set>
                                  </p:childTnLst>
                                </p:cTn>
                              </p:par>
                            </p:childTnLst>
                          </p:cTn>
                        </p:par>
                        <p:par>
                          <p:cTn id="80" fill="hold" nodeType="afterGroup">
                            <p:stCondLst>
                              <p:cond delay="12800"/>
                            </p:stCondLst>
                            <p:childTnLst>
                              <p:par>
                                <p:cTn id="81" presetID="1" presetClass="entr" presetSubtype="0" fill="hold" nodeType="afterEffect">
                                  <p:stCondLst>
                                    <p:cond delay="700"/>
                                  </p:stCondLst>
                                  <p:childTnLst>
                                    <p:set>
                                      <p:cBhvr>
                                        <p:cTn id="82" dur="1" fill="hold">
                                          <p:stCondLst>
                                            <p:cond delay="0"/>
                                          </p:stCondLst>
                                        </p:cTn>
                                        <p:tgtEl>
                                          <p:spTgt spid="36896"/>
                                        </p:tgtEl>
                                        <p:attrNameLst>
                                          <p:attrName>style.visibility</p:attrName>
                                        </p:attrNameLst>
                                      </p:cBhvr>
                                      <p:to>
                                        <p:strVal val="visible"/>
                                      </p:to>
                                    </p:set>
                                  </p:childTnLst>
                                </p:cTn>
                              </p:par>
                            </p:childTnLst>
                          </p:cTn>
                        </p:par>
                        <p:par>
                          <p:cTn id="83" fill="hold" nodeType="afterGroup">
                            <p:stCondLst>
                              <p:cond delay="13500"/>
                            </p:stCondLst>
                            <p:childTnLst>
                              <p:par>
                                <p:cTn id="84" presetID="1" presetClass="entr" presetSubtype="0" fill="hold" nodeType="afterEffect">
                                  <p:stCondLst>
                                    <p:cond delay="1000"/>
                                  </p:stCondLst>
                                  <p:childTnLst>
                                    <p:set>
                                      <p:cBhvr>
                                        <p:cTn id="85" dur="1" fill="hold">
                                          <p:stCondLst>
                                            <p:cond delay="0"/>
                                          </p:stCondLst>
                                        </p:cTn>
                                        <p:tgtEl>
                                          <p:spTgt spid="36897"/>
                                        </p:tgtEl>
                                        <p:attrNameLst>
                                          <p:attrName>style.visibility</p:attrName>
                                        </p:attrNameLst>
                                      </p:cBhvr>
                                      <p:to>
                                        <p:strVal val="visible"/>
                                      </p:to>
                                    </p:set>
                                  </p:childTnLst>
                                </p:cTn>
                              </p:par>
                            </p:childTnLst>
                          </p:cTn>
                        </p:par>
                        <p:par>
                          <p:cTn id="86" fill="hold" nodeType="afterGroup">
                            <p:stCondLst>
                              <p:cond delay="14500"/>
                            </p:stCondLst>
                            <p:childTnLst>
                              <p:par>
                                <p:cTn id="87" presetID="1" presetClass="entr" presetSubtype="0" fill="hold" nodeType="afterEffect">
                                  <p:stCondLst>
                                    <p:cond delay="1000"/>
                                  </p:stCondLst>
                                  <p:childTnLst>
                                    <p:set>
                                      <p:cBhvr>
                                        <p:cTn id="88" dur="1" fill="hold">
                                          <p:stCondLst>
                                            <p:cond delay="0"/>
                                          </p:stCondLst>
                                        </p:cTn>
                                        <p:tgtEl>
                                          <p:spTgt spid="36898"/>
                                        </p:tgtEl>
                                        <p:attrNameLst>
                                          <p:attrName>style.visibility</p:attrName>
                                        </p:attrNameLst>
                                      </p:cBhvr>
                                      <p:to>
                                        <p:strVal val="visible"/>
                                      </p:to>
                                    </p:set>
                                  </p:childTnLst>
                                </p:cTn>
                              </p:par>
                            </p:childTnLst>
                          </p:cTn>
                        </p:par>
                        <p:par>
                          <p:cTn id="89" fill="hold" nodeType="afterGroup">
                            <p:stCondLst>
                              <p:cond delay="15500"/>
                            </p:stCondLst>
                            <p:childTnLst>
                              <p:par>
                                <p:cTn id="90" presetID="1" presetClass="entr" presetSubtype="0" fill="hold" nodeType="afterEffect">
                                  <p:stCondLst>
                                    <p:cond delay="1000"/>
                                  </p:stCondLst>
                                  <p:childTnLst>
                                    <p:set>
                                      <p:cBhvr>
                                        <p:cTn id="91" dur="1" fill="hold">
                                          <p:stCondLst>
                                            <p:cond delay="0"/>
                                          </p:stCondLst>
                                        </p:cTn>
                                        <p:tgtEl>
                                          <p:spTgt spid="36899"/>
                                        </p:tgtEl>
                                        <p:attrNameLst>
                                          <p:attrName>style.visibility</p:attrName>
                                        </p:attrNameLst>
                                      </p:cBhvr>
                                      <p:to>
                                        <p:strVal val="visible"/>
                                      </p:to>
                                    </p:set>
                                  </p:childTnLst>
                                </p:cTn>
                              </p:par>
                            </p:childTnLst>
                          </p:cTn>
                        </p:par>
                        <p:par>
                          <p:cTn id="92" fill="hold" nodeType="afterGroup">
                            <p:stCondLst>
                              <p:cond delay="16500"/>
                            </p:stCondLst>
                            <p:childTnLst>
                              <p:par>
                                <p:cTn id="93" presetID="1" presetClass="entr" presetSubtype="0" fill="hold" nodeType="afterEffect">
                                  <p:stCondLst>
                                    <p:cond delay="1000"/>
                                  </p:stCondLst>
                                  <p:childTnLst>
                                    <p:set>
                                      <p:cBhvr>
                                        <p:cTn id="94" dur="1" fill="hold">
                                          <p:stCondLst>
                                            <p:cond delay="0"/>
                                          </p:stCondLst>
                                        </p:cTn>
                                        <p:tgtEl>
                                          <p:spTgt spid="36900"/>
                                        </p:tgtEl>
                                        <p:attrNameLst>
                                          <p:attrName>style.visibility</p:attrName>
                                        </p:attrNameLst>
                                      </p:cBhvr>
                                      <p:to>
                                        <p:strVal val="visible"/>
                                      </p:to>
                                    </p:set>
                                  </p:childTnLst>
                                </p:cTn>
                              </p:par>
                            </p:childTnLst>
                          </p:cTn>
                        </p:par>
                        <p:par>
                          <p:cTn id="95" fill="hold" nodeType="afterGroup">
                            <p:stCondLst>
                              <p:cond delay="17500"/>
                            </p:stCondLst>
                            <p:childTnLst>
                              <p:par>
                                <p:cTn id="96" presetID="1" presetClass="entr" presetSubtype="0" fill="hold" nodeType="afterEffect">
                                  <p:stCondLst>
                                    <p:cond delay="1000"/>
                                  </p:stCondLst>
                                  <p:childTnLst>
                                    <p:set>
                                      <p:cBhvr>
                                        <p:cTn id="97" dur="1" fill="hold">
                                          <p:stCondLst>
                                            <p:cond delay="0"/>
                                          </p:stCondLst>
                                        </p:cTn>
                                        <p:tgtEl>
                                          <p:spTgt spid="36901"/>
                                        </p:tgtEl>
                                        <p:attrNameLst>
                                          <p:attrName>style.visibility</p:attrName>
                                        </p:attrNameLst>
                                      </p:cBhvr>
                                      <p:to>
                                        <p:strVal val="visible"/>
                                      </p:to>
                                    </p:set>
                                  </p:childTnLst>
                                </p:cTn>
                              </p:par>
                            </p:childTnLst>
                          </p:cTn>
                        </p:par>
                        <p:par>
                          <p:cTn id="98" fill="hold" nodeType="afterGroup">
                            <p:stCondLst>
                              <p:cond delay="18500"/>
                            </p:stCondLst>
                            <p:childTnLst>
                              <p:par>
                                <p:cTn id="99" presetID="1" presetClass="entr" presetSubtype="0" fill="hold" nodeType="afterEffect">
                                  <p:stCondLst>
                                    <p:cond delay="1000"/>
                                  </p:stCondLst>
                                  <p:childTnLst>
                                    <p:set>
                                      <p:cBhvr>
                                        <p:cTn id="100" dur="1" fill="hold">
                                          <p:stCondLst>
                                            <p:cond delay="0"/>
                                          </p:stCondLst>
                                        </p:cTn>
                                        <p:tgtEl>
                                          <p:spTgt spid="36902"/>
                                        </p:tgtEl>
                                        <p:attrNameLst>
                                          <p:attrName>style.visibility</p:attrName>
                                        </p:attrNameLst>
                                      </p:cBhvr>
                                      <p:to>
                                        <p:strVal val="visible"/>
                                      </p:to>
                                    </p:set>
                                  </p:childTnLst>
                                </p:cTn>
                              </p:par>
                            </p:childTnLst>
                          </p:cTn>
                        </p:par>
                        <p:par>
                          <p:cTn id="101" fill="hold" nodeType="afterGroup">
                            <p:stCondLst>
                              <p:cond delay="19500"/>
                            </p:stCondLst>
                            <p:childTnLst>
                              <p:par>
                                <p:cTn id="102" presetID="1" presetClass="entr" presetSubtype="0" fill="hold" nodeType="afterEffect">
                                  <p:stCondLst>
                                    <p:cond delay="1000"/>
                                  </p:stCondLst>
                                  <p:childTnLst>
                                    <p:set>
                                      <p:cBhvr>
                                        <p:cTn id="103" dur="1" fill="hold">
                                          <p:stCondLst>
                                            <p:cond delay="0"/>
                                          </p:stCondLst>
                                        </p:cTn>
                                        <p:tgtEl>
                                          <p:spTgt spid="36903"/>
                                        </p:tgtEl>
                                        <p:attrNameLst>
                                          <p:attrName>style.visibility</p:attrName>
                                        </p:attrNameLst>
                                      </p:cBhvr>
                                      <p:to>
                                        <p:strVal val="visible"/>
                                      </p:to>
                                    </p:set>
                                  </p:childTnLst>
                                </p:cTn>
                              </p:par>
                            </p:childTnLst>
                          </p:cTn>
                        </p:par>
                        <p:par>
                          <p:cTn id="104" fill="hold" nodeType="afterGroup">
                            <p:stCondLst>
                              <p:cond delay="20500"/>
                            </p:stCondLst>
                            <p:childTnLst>
                              <p:par>
                                <p:cTn id="105" presetID="1" presetClass="entr" presetSubtype="0" fill="hold" nodeType="afterEffect">
                                  <p:stCondLst>
                                    <p:cond delay="1000"/>
                                  </p:stCondLst>
                                  <p:childTnLst>
                                    <p:set>
                                      <p:cBhvr>
                                        <p:cTn id="106" dur="1" fill="hold">
                                          <p:stCondLst>
                                            <p:cond delay="0"/>
                                          </p:stCondLst>
                                        </p:cTn>
                                        <p:tgtEl>
                                          <p:spTgt spid="36904"/>
                                        </p:tgtEl>
                                        <p:attrNameLst>
                                          <p:attrName>style.visibility</p:attrName>
                                        </p:attrNameLst>
                                      </p:cBhvr>
                                      <p:to>
                                        <p:strVal val="visible"/>
                                      </p:to>
                                    </p:set>
                                  </p:childTnLst>
                                </p:cTn>
                              </p:par>
                            </p:childTnLst>
                          </p:cTn>
                        </p:par>
                        <p:par>
                          <p:cTn id="107" fill="hold" nodeType="afterGroup">
                            <p:stCondLst>
                              <p:cond delay="21500"/>
                            </p:stCondLst>
                            <p:childTnLst>
                              <p:par>
                                <p:cTn id="108" presetID="1" presetClass="entr" presetSubtype="0" fill="hold" nodeType="afterEffect">
                                  <p:stCondLst>
                                    <p:cond delay="1000"/>
                                  </p:stCondLst>
                                  <p:childTnLst>
                                    <p:set>
                                      <p:cBhvr>
                                        <p:cTn id="109" dur="1" fill="hold">
                                          <p:stCondLst>
                                            <p:cond delay="0"/>
                                          </p:stCondLst>
                                        </p:cTn>
                                        <p:tgtEl>
                                          <p:spTgt spid="36905"/>
                                        </p:tgtEl>
                                        <p:attrNameLst>
                                          <p:attrName>style.visibility</p:attrName>
                                        </p:attrNameLst>
                                      </p:cBhvr>
                                      <p:to>
                                        <p:strVal val="visible"/>
                                      </p:to>
                                    </p:set>
                                  </p:childTnLst>
                                </p:cTn>
                              </p:par>
                            </p:childTnLst>
                          </p:cTn>
                        </p:par>
                        <p:par>
                          <p:cTn id="110" fill="hold" nodeType="afterGroup">
                            <p:stCondLst>
                              <p:cond delay="22500"/>
                            </p:stCondLst>
                            <p:childTnLst>
                              <p:par>
                                <p:cTn id="111" presetID="1" presetClass="entr" presetSubtype="0" fill="hold" nodeType="afterEffect">
                                  <p:stCondLst>
                                    <p:cond delay="1000"/>
                                  </p:stCondLst>
                                  <p:childTnLst>
                                    <p:set>
                                      <p:cBhvr>
                                        <p:cTn id="112" dur="1" fill="hold">
                                          <p:stCondLst>
                                            <p:cond delay="0"/>
                                          </p:stCondLst>
                                        </p:cTn>
                                        <p:tgtEl>
                                          <p:spTgt spid="36906"/>
                                        </p:tgtEl>
                                        <p:attrNameLst>
                                          <p:attrName>style.visibility</p:attrName>
                                        </p:attrNameLst>
                                      </p:cBhvr>
                                      <p:to>
                                        <p:strVal val="visible"/>
                                      </p:to>
                                    </p:set>
                                  </p:childTnLst>
                                </p:cTn>
                              </p:par>
                            </p:childTnLst>
                          </p:cTn>
                        </p:par>
                        <p:par>
                          <p:cTn id="113" fill="hold" nodeType="afterGroup">
                            <p:stCondLst>
                              <p:cond delay="23500"/>
                            </p:stCondLst>
                            <p:childTnLst>
                              <p:par>
                                <p:cTn id="114" presetID="1" presetClass="entr" presetSubtype="0" fill="hold" nodeType="afterEffect">
                                  <p:stCondLst>
                                    <p:cond delay="1000"/>
                                  </p:stCondLst>
                                  <p:childTnLst>
                                    <p:set>
                                      <p:cBhvr>
                                        <p:cTn id="115" dur="1" fill="hold">
                                          <p:stCondLst>
                                            <p:cond delay="0"/>
                                          </p:stCondLst>
                                        </p:cTn>
                                        <p:tgtEl>
                                          <p:spTgt spid="36907"/>
                                        </p:tgtEl>
                                        <p:attrNameLst>
                                          <p:attrName>style.visibility</p:attrName>
                                        </p:attrNameLst>
                                      </p:cBhvr>
                                      <p:to>
                                        <p:strVal val="visible"/>
                                      </p:to>
                                    </p:set>
                                  </p:childTnLst>
                                </p:cTn>
                              </p:par>
                            </p:childTnLst>
                          </p:cTn>
                        </p:par>
                        <p:par>
                          <p:cTn id="116" fill="hold" nodeType="afterGroup">
                            <p:stCondLst>
                              <p:cond delay="24500"/>
                            </p:stCondLst>
                            <p:childTnLst>
                              <p:par>
                                <p:cTn id="117" presetID="1" presetClass="entr" presetSubtype="0" fill="hold" nodeType="afterEffect">
                                  <p:stCondLst>
                                    <p:cond delay="1500"/>
                                  </p:stCondLst>
                                  <p:childTnLst>
                                    <p:set>
                                      <p:cBhvr>
                                        <p:cTn id="118" dur="1" fill="hold">
                                          <p:stCondLst>
                                            <p:cond delay="0"/>
                                          </p:stCondLst>
                                        </p:cTn>
                                        <p:tgtEl>
                                          <p:spTgt spid="36908"/>
                                        </p:tgtEl>
                                        <p:attrNameLst>
                                          <p:attrName>style.visibility</p:attrName>
                                        </p:attrNameLst>
                                      </p:cBhvr>
                                      <p:to>
                                        <p:strVal val="visible"/>
                                      </p:to>
                                    </p:set>
                                  </p:childTnLst>
                                </p:cTn>
                              </p:par>
                            </p:childTnLst>
                          </p:cTn>
                        </p:par>
                        <p:par>
                          <p:cTn id="119" fill="hold" nodeType="afterGroup">
                            <p:stCondLst>
                              <p:cond delay="26000"/>
                            </p:stCondLst>
                            <p:childTnLst>
                              <p:par>
                                <p:cTn id="120" presetID="1" presetClass="entr" presetSubtype="0" fill="hold" nodeType="afterEffect">
                                  <p:stCondLst>
                                    <p:cond delay="1500"/>
                                  </p:stCondLst>
                                  <p:childTnLst>
                                    <p:set>
                                      <p:cBhvr>
                                        <p:cTn id="121" dur="1" fill="hold">
                                          <p:stCondLst>
                                            <p:cond delay="0"/>
                                          </p:stCondLst>
                                        </p:cTn>
                                        <p:tgtEl>
                                          <p:spTgt spid="36909"/>
                                        </p:tgtEl>
                                        <p:attrNameLst>
                                          <p:attrName>style.visibility</p:attrName>
                                        </p:attrNameLst>
                                      </p:cBhvr>
                                      <p:to>
                                        <p:strVal val="visible"/>
                                      </p:to>
                                    </p:set>
                                  </p:childTnLst>
                                </p:cTn>
                              </p:par>
                            </p:childTnLst>
                          </p:cTn>
                        </p:par>
                        <p:par>
                          <p:cTn id="122" fill="hold" nodeType="afterGroup">
                            <p:stCondLst>
                              <p:cond delay="27500"/>
                            </p:stCondLst>
                            <p:childTnLst>
                              <p:par>
                                <p:cTn id="123" presetID="1" presetClass="entr" presetSubtype="0" fill="hold" nodeType="afterEffect">
                                  <p:stCondLst>
                                    <p:cond delay="1500"/>
                                  </p:stCondLst>
                                  <p:childTnLst>
                                    <p:set>
                                      <p:cBhvr>
                                        <p:cTn id="124" dur="1" fill="hold">
                                          <p:stCondLst>
                                            <p:cond delay="0"/>
                                          </p:stCondLst>
                                        </p:cTn>
                                        <p:tgtEl>
                                          <p:spTgt spid="36910"/>
                                        </p:tgtEl>
                                        <p:attrNameLst>
                                          <p:attrName>style.visibility</p:attrName>
                                        </p:attrNameLst>
                                      </p:cBhvr>
                                      <p:to>
                                        <p:strVal val="visible"/>
                                      </p:to>
                                    </p:set>
                                  </p:childTnLst>
                                </p:cTn>
                              </p:par>
                            </p:childTnLst>
                          </p:cTn>
                        </p:par>
                        <p:par>
                          <p:cTn id="125" fill="hold" nodeType="afterGroup">
                            <p:stCondLst>
                              <p:cond delay="29000"/>
                            </p:stCondLst>
                            <p:childTnLst>
                              <p:par>
                                <p:cTn id="126" presetID="1" presetClass="entr" presetSubtype="0" fill="hold" nodeType="afterEffect">
                                  <p:stCondLst>
                                    <p:cond delay="1500"/>
                                  </p:stCondLst>
                                  <p:childTnLst>
                                    <p:set>
                                      <p:cBhvr>
                                        <p:cTn id="127" dur="1" fill="hold">
                                          <p:stCondLst>
                                            <p:cond delay="0"/>
                                          </p:stCondLst>
                                        </p:cTn>
                                        <p:tgtEl>
                                          <p:spTgt spid="36911"/>
                                        </p:tgtEl>
                                        <p:attrNameLst>
                                          <p:attrName>style.visibility</p:attrName>
                                        </p:attrNameLst>
                                      </p:cBhvr>
                                      <p:to>
                                        <p:strVal val="visible"/>
                                      </p:to>
                                    </p:set>
                                  </p:childTnLst>
                                </p:cTn>
                              </p:par>
                            </p:childTnLst>
                          </p:cTn>
                        </p:par>
                        <p:par>
                          <p:cTn id="128" fill="hold" nodeType="afterGroup">
                            <p:stCondLst>
                              <p:cond delay="30500"/>
                            </p:stCondLst>
                            <p:childTnLst>
                              <p:par>
                                <p:cTn id="129" presetID="1" presetClass="entr" presetSubtype="0" fill="hold" nodeType="afterEffect">
                                  <p:stCondLst>
                                    <p:cond delay="1500"/>
                                  </p:stCondLst>
                                  <p:childTnLst>
                                    <p:set>
                                      <p:cBhvr>
                                        <p:cTn id="130" dur="1" fill="hold">
                                          <p:stCondLst>
                                            <p:cond delay="0"/>
                                          </p:stCondLst>
                                        </p:cTn>
                                        <p:tgtEl>
                                          <p:spTgt spid="36912"/>
                                        </p:tgtEl>
                                        <p:attrNameLst>
                                          <p:attrName>style.visibility</p:attrName>
                                        </p:attrNameLst>
                                      </p:cBhvr>
                                      <p:to>
                                        <p:strVal val="visible"/>
                                      </p:to>
                                    </p:set>
                                  </p:childTnLst>
                                </p:cTn>
                              </p:par>
                            </p:childTnLst>
                          </p:cTn>
                        </p:par>
                        <p:par>
                          <p:cTn id="131" fill="hold" nodeType="afterGroup">
                            <p:stCondLst>
                              <p:cond delay="32000"/>
                            </p:stCondLst>
                            <p:childTnLst>
                              <p:par>
                                <p:cTn id="132" presetID="1" presetClass="entr" presetSubtype="0" fill="hold" nodeType="afterEffect">
                                  <p:stCondLst>
                                    <p:cond delay="1500"/>
                                  </p:stCondLst>
                                  <p:childTnLst>
                                    <p:set>
                                      <p:cBhvr>
                                        <p:cTn id="133" dur="1" fill="hold">
                                          <p:stCondLst>
                                            <p:cond delay="0"/>
                                          </p:stCondLst>
                                        </p:cTn>
                                        <p:tgtEl>
                                          <p:spTgt spid="36913"/>
                                        </p:tgtEl>
                                        <p:attrNameLst>
                                          <p:attrName>style.visibility</p:attrName>
                                        </p:attrNameLst>
                                      </p:cBhvr>
                                      <p:to>
                                        <p:strVal val="visible"/>
                                      </p:to>
                                    </p:set>
                                  </p:childTnLst>
                                </p:cTn>
                              </p:par>
                            </p:childTnLst>
                          </p:cTn>
                        </p:par>
                        <p:par>
                          <p:cTn id="134" fill="hold" nodeType="afterGroup">
                            <p:stCondLst>
                              <p:cond delay="33500"/>
                            </p:stCondLst>
                            <p:childTnLst>
                              <p:par>
                                <p:cTn id="135" presetID="1" presetClass="entr" presetSubtype="0" fill="hold" nodeType="afterEffect">
                                  <p:stCondLst>
                                    <p:cond delay="500"/>
                                  </p:stCondLst>
                                  <p:childTnLst>
                                    <p:set>
                                      <p:cBhvr>
                                        <p:cTn id="136" dur="1" fill="hold">
                                          <p:stCondLst>
                                            <p:cond delay="0"/>
                                          </p:stCondLst>
                                        </p:cTn>
                                        <p:tgtEl>
                                          <p:spTgt spid="36871"/>
                                        </p:tgtEl>
                                        <p:attrNameLst>
                                          <p:attrName>style.visibility</p:attrName>
                                        </p:attrNameLst>
                                      </p:cBhvr>
                                      <p:to>
                                        <p:strVal val="visible"/>
                                      </p:to>
                                    </p:set>
                                  </p:childTnLst>
                                </p:cTn>
                              </p:par>
                            </p:childTnLst>
                          </p:cTn>
                        </p:par>
                        <p:par>
                          <p:cTn id="137" fill="hold" nodeType="afterGroup">
                            <p:stCondLst>
                              <p:cond delay="34000"/>
                            </p:stCondLst>
                            <p:childTnLst>
                              <p:par>
                                <p:cTn id="138" presetID="1" presetClass="entr" presetSubtype="0" fill="hold" nodeType="afterEffect">
                                  <p:stCondLst>
                                    <p:cond delay="1000"/>
                                  </p:stCondLst>
                                  <p:childTnLst>
                                    <p:set>
                                      <p:cBhvr>
                                        <p:cTn id="139" dur="1" fill="hold">
                                          <p:stCondLst>
                                            <p:cond delay="0"/>
                                          </p:stCondLst>
                                        </p:cTn>
                                        <p:tgtEl>
                                          <p:spTgt spid="36872"/>
                                        </p:tgtEl>
                                        <p:attrNameLst>
                                          <p:attrName>style.visibility</p:attrName>
                                        </p:attrNameLst>
                                      </p:cBhvr>
                                      <p:to>
                                        <p:strVal val="visible"/>
                                      </p:to>
                                    </p:set>
                                  </p:childTnLst>
                                </p:cTn>
                              </p:par>
                            </p:childTnLst>
                          </p:cTn>
                        </p:par>
                        <p:par>
                          <p:cTn id="140" fill="hold" nodeType="afterGroup">
                            <p:stCondLst>
                              <p:cond delay="35000"/>
                            </p:stCondLst>
                            <p:childTnLst>
                              <p:par>
                                <p:cTn id="141" presetID="1" presetClass="entr" presetSubtype="0" fill="hold" nodeType="afterEffect">
                                  <p:stCondLst>
                                    <p:cond delay="1000"/>
                                  </p:stCondLst>
                                  <p:childTnLst>
                                    <p:set>
                                      <p:cBhvr>
                                        <p:cTn id="142" dur="1" fill="hold">
                                          <p:stCondLst>
                                            <p:cond delay="0"/>
                                          </p:stCondLst>
                                        </p:cTn>
                                        <p:tgtEl>
                                          <p:spTgt spid="36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2" name="Text Box 12"/>
          <p:cNvSpPr txBox="1">
            <a:spLocks noChangeArrowheads="1"/>
          </p:cNvSpPr>
          <p:nvPr/>
        </p:nvSpPr>
        <p:spPr bwMode="auto">
          <a:xfrm>
            <a:off x="2590800" y="1296988"/>
            <a:ext cx="4500563" cy="523875"/>
          </a:xfrm>
          <a:prstGeom prst="rect">
            <a:avLst/>
          </a:prstGeom>
          <a:solidFill>
            <a:schemeClr val="accent5">
              <a:lumMod val="60000"/>
              <a:lumOff val="40000"/>
            </a:schemeClr>
          </a:solidFill>
          <a:ln w="19050">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chemeClr val="tx2"/>
                </a:solidFill>
                <a:latin typeface="Times New Roman" panose="02020603050405020304" pitchFamily="18" charset="0"/>
              </a:rPr>
              <a:t>Post Heat Treatment Grinding</a:t>
            </a:r>
          </a:p>
        </p:txBody>
      </p:sp>
      <p:pic>
        <p:nvPicPr>
          <p:cNvPr id="17" name="Picture 11" descr="Gri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22" y="2099569"/>
            <a:ext cx="3814156" cy="369561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2"/>
          <p:cNvSpPr txBox="1">
            <a:spLocks noChangeArrowheads="1"/>
          </p:cNvSpPr>
          <p:nvPr/>
        </p:nvSpPr>
        <p:spPr bwMode="auto">
          <a:xfrm>
            <a:off x="5410200" y="3117502"/>
            <a:ext cx="2786340" cy="1384995"/>
          </a:xfrm>
          <a:prstGeom prst="rect">
            <a:avLst/>
          </a:prstGeom>
          <a:solidFill>
            <a:schemeClr val="accent5">
              <a:lumMod val="60000"/>
              <a:lumOff val="40000"/>
            </a:schemeClr>
          </a:solidFill>
          <a:ln w="19050">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Post heat treat</a:t>
            </a:r>
          </a:p>
          <a:p>
            <a:pPr algn="ctr" eaLnBrk="1" hangingPunct="1">
              <a:spcBef>
                <a:spcPct val="0"/>
              </a:spcBef>
              <a:buFontTx/>
              <a:buNone/>
            </a:pPr>
            <a:r>
              <a:rPr lang="en-US" altLang="en-US" sz="2800" dirty="0">
                <a:solidFill>
                  <a:schemeClr val="tx2"/>
                </a:solidFill>
                <a:latin typeface="Times New Roman" panose="02020603050405020304" pitchFamily="18" charset="0"/>
              </a:rPr>
              <a:t>grinding removes</a:t>
            </a:r>
          </a:p>
          <a:p>
            <a:pPr algn="ctr" eaLnBrk="1" hangingPunct="1">
              <a:spcBef>
                <a:spcPct val="0"/>
              </a:spcBef>
              <a:buFontTx/>
              <a:buNone/>
            </a:pPr>
            <a:r>
              <a:rPr lang="en-US" altLang="en-US" sz="2800" dirty="0">
                <a:solidFill>
                  <a:schemeClr val="tx2"/>
                </a:solidFill>
                <a:latin typeface="Times New Roman" panose="02020603050405020304" pitchFamily="18" charset="0"/>
              </a:rPr>
              <a:t>quench distortion</a:t>
            </a:r>
          </a:p>
        </p:txBody>
      </p:sp>
      <p:sp>
        <p:nvSpPr>
          <p:cNvPr id="11" name="Title 2"/>
          <p:cNvSpPr>
            <a:spLocks noGrp="1"/>
          </p:cNvSpPr>
          <p:nvPr>
            <p:ph type="title"/>
          </p:nvPr>
        </p:nvSpPr>
        <p:spPr>
          <a:xfrm>
            <a:off x="457200" y="194080"/>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Traditional Processing; Grinding or Lapping</a:t>
            </a:r>
          </a:p>
        </p:txBody>
      </p:sp>
    </p:spTree>
    <p:extLst>
      <p:ext uri="{BB962C8B-B14F-4D97-AF65-F5344CB8AC3E}">
        <p14:creationId xmlns:p14="http://schemas.microsoft.com/office/powerpoint/2010/main" val="1404504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19</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561669" y="1430214"/>
            <a:ext cx="2714673" cy="523220"/>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solidFill>
                  <a:schemeClr val="tx2"/>
                </a:solidFill>
                <a:latin typeface="Times New Roman" panose="02020603050405020304" pitchFamily="18" charset="0"/>
                <a:cs typeface="Times New Roman" panose="02020603050405020304" pitchFamily="18" charset="0"/>
              </a:rPr>
              <a:t>The ISF Process</a:t>
            </a:r>
          </a:p>
        </p:txBody>
      </p:sp>
      <p:pic>
        <p:nvPicPr>
          <p:cNvPr id="6" name="Picture 6"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69225"/>
            <a:ext cx="86868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934654" y="3728250"/>
            <a:ext cx="3962399" cy="523220"/>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chemeClr val="tx2"/>
                </a:solidFill>
                <a:latin typeface="Times New Roman" panose="02020603050405020304" pitchFamily="18" charset="0"/>
              </a:rPr>
              <a:t>Final Profilometry Trace</a:t>
            </a:r>
          </a:p>
        </p:txBody>
      </p:sp>
      <p:sp>
        <p:nvSpPr>
          <p:cNvPr id="9" name="Text Box 5"/>
          <p:cNvSpPr txBox="1">
            <a:spLocks noChangeArrowheads="1"/>
          </p:cNvSpPr>
          <p:nvPr/>
        </p:nvSpPr>
        <p:spPr bwMode="auto">
          <a:xfrm>
            <a:off x="1555367" y="2268623"/>
            <a:ext cx="2720975" cy="1200150"/>
          </a:xfrm>
          <a:prstGeom prst="rect">
            <a:avLst/>
          </a:prstGeom>
          <a:solidFill>
            <a:schemeClr val="accent5">
              <a:lumMod val="60000"/>
              <a:lumOff val="40000"/>
            </a:schemeClr>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The final ISF finish</a:t>
            </a:r>
          </a:p>
          <a:p>
            <a:pPr eaLnBrk="1" hangingPunct="1">
              <a:spcBef>
                <a:spcPct val="0"/>
              </a:spcBef>
              <a:buFontTx/>
              <a:buNone/>
            </a:pPr>
            <a:r>
              <a:rPr lang="en-US" altLang="en-US" sz="2400" dirty="0">
                <a:solidFill>
                  <a:schemeClr val="tx2"/>
                </a:solidFill>
                <a:latin typeface="Times New Roman" panose="02020603050405020304" pitchFamily="18" charset="0"/>
              </a:rPr>
              <a:t>Ra = 2.49 µinches </a:t>
            </a:r>
          </a:p>
          <a:p>
            <a:pPr eaLnBrk="1" hangingPunct="1">
              <a:spcBef>
                <a:spcPct val="0"/>
              </a:spcBef>
              <a:buFontTx/>
              <a:buNone/>
            </a:pPr>
            <a:r>
              <a:rPr lang="en-US" altLang="en-US" sz="2400" dirty="0" err="1">
                <a:solidFill>
                  <a:schemeClr val="tx2"/>
                </a:solidFill>
                <a:latin typeface="Times New Roman" panose="02020603050405020304" pitchFamily="18" charset="0"/>
              </a:rPr>
              <a:t>Rmax</a:t>
            </a:r>
            <a:r>
              <a:rPr lang="en-US" altLang="en-US" sz="2400" dirty="0">
                <a:solidFill>
                  <a:schemeClr val="tx2"/>
                </a:solidFill>
                <a:latin typeface="Times New Roman" panose="02020603050405020304" pitchFamily="18" charset="0"/>
              </a:rPr>
              <a:t> = 0.098 µm</a:t>
            </a:r>
          </a:p>
        </p:txBody>
      </p:sp>
      <p:pic>
        <p:nvPicPr>
          <p:cNvPr id="12" name="Picture 8" descr="Untitled-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1143000"/>
            <a:ext cx="2428875" cy="3303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2"/>
          <p:cNvSpPr>
            <a:spLocks noGrp="1"/>
          </p:cNvSpPr>
          <p:nvPr>
            <p:ph type="title"/>
          </p:nvPr>
        </p:nvSpPr>
        <p:spPr>
          <a:xfrm>
            <a:off x="533400" y="53170"/>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This ISF Process; Final Finish</a:t>
            </a:r>
          </a:p>
        </p:txBody>
      </p:sp>
    </p:spTree>
    <p:extLst>
      <p:ext uri="{BB962C8B-B14F-4D97-AF65-F5344CB8AC3E}">
        <p14:creationId xmlns:p14="http://schemas.microsoft.com/office/powerpoint/2010/main" val="2264502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501" y="7137"/>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ISF Advantages “Eliminate Component Break-in”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20</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1093181" y="1143000"/>
            <a:ext cx="6885989" cy="584775"/>
          </a:xfrm>
          <a:prstGeom prst="rect">
            <a:avLst/>
          </a:prstGeom>
          <a:solidFill>
            <a:schemeClr val="accent5">
              <a:lumMod val="60000"/>
              <a:lumOff val="40000"/>
            </a:schemeClr>
          </a:solidFill>
          <a:ln w="6350">
            <a:solidFill>
              <a:schemeClr val="accent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chemeClr val="tx2"/>
                </a:solidFill>
                <a:latin typeface="Times New Roman" panose="02020603050405020304" pitchFamily="18" charset="0"/>
              </a:rPr>
              <a:t>Schematic Diagram; Block-on-Ring Test</a:t>
            </a:r>
          </a:p>
        </p:txBody>
      </p:sp>
      <p:pic>
        <p:nvPicPr>
          <p:cNvPr id="7" name="Picture 7" descr="Schematic #1 Test 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75" y="1828687"/>
            <a:ext cx="41148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953000" y="2206625"/>
            <a:ext cx="3505200" cy="3206750"/>
          </a:xfrm>
          <a:prstGeom prst="rect">
            <a:avLst/>
          </a:prstGeom>
          <a:solidFill>
            <a:schemeClr val="accent5">
              <a:lumMod val="60000"/>
              <a:lumOff val="40000"/>
            </a:schemeClr>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Block-on-Ring Test</a:t>
            </a:r>
          </a:p>
          <a:p>
            <a:pPr algn="ctr" eaLnBrk="1" hangingPunct="1">
              <a:spcBef>
                <a:spcPct val="0"/>
              </a:spcBef>
              <a:buFontTx/>
              <a:buNone/>
            </a:pPr>
            <a:endParaRPr lang="en-US" altLang="en-US" sz="800" dirty="0">
              <a:solidFill>
                <a:schemeClr val="tx2"/>
              </a:solidFill>
              <a:latin typeface="Times New Roman" panose="02020603050405020304" pitchFamily="18" charset="0"/>
            </a:endParaRPr>
          </a:p>
          <a:p>
            <a:pPr eaLnBrk="1" hangingPunct="1">
              <a:spcBef>
                <a:spcPct val="0"/>
              </a:spcBef>
            </a:pPr>
            <a:r>
              <a:rPr lang="en-US" altLang="en-US" sz="2400" dirty="0">
                <a:solidFill>
                  <a:schemeClr val="tx2"/>
                </a:solidFill>
                <a:latin typeface="Times New Roman" panose="02020603050405020304" pitchFamily="18" charset="0"/>
              </a:rPr>
              <a:t> Block held on rotating </a:t>
            </a:r>
          </a:p>
          <a:p>
            <a:pPr eaLnBrk="1" hangingPunct="1">
              <a:spcBef>
                <a:spcPct val="0"/>
              </a:spcBef>
              <a:buFontTx/>
              <a:buNone/>
            </a:pPr>
            <a:r>
              <a:rPr lang="en-US" altLang="en-US" sz="2400" dirty="0">
                <a:solidFill>
                  <a:schemeClr val="tx2"/>
                </a:solidFill>
                <a:latin typeface="Times New Roman" panose="02020603050405020304" pitchFamily="18" charset="0"/>
              </a:rPr>
              <a:t>   ring under constant load </a:t>
            </a:r>
          </a:p>
          <a:p>
            <a:pPr eaLnBrk="1" hangingPunct="1">
              <a:spcBef>
                <a:spcPct val="0"/>
              </a:spcBef>
              <a:buFontTx/>
              <a:buNone/>
            </a:pPr>
            <a:r>
              <a:rPr lang="en-US" altLang="en-US" sz="2400" dirty="0">
                <a:solidFill>
                  <a:schemeClr val="tx2"/>
                </a:solidFill>
                <a:latin typeface="Times New Roman" panose="02020603050405020304" pitchFamily="18" charset="0"/>
              </a:rPr>
              <a:t>   of 8 lbs.</a:t>
            </a:r>
          </a:p>
          <a:p>
            <a:pPr eaLnBrk="1" hangingPunct="1">
              <a:spcBef>
                <a:spcPct val="0"/>
              </a:spcBef>
              <a:buFontTx/>
              <a:buNone/>
            </a:pPr>
            <a:endParaRPr lang="en-US" altLang="en-US" sz="2400" dirty="0">
              <a:solidFill>
                <a:schemeClr val="tx2"/>
              </a:solidFill>
              <a:latin typeface="Times New Roman" panose="02020603050405020304" pitchFamily="18" charset="0"/>
            </a:endParaRPr>
          </a:p>
          <a:p>
            <a:pPr eaLnBrk="1" hangingPunct="1">
              <a:spcBef>
                <a:spcPct val="0"/>
              </a:spcBef>
            </a:pPr>
            <a:r>
              <a:rPr lang="en-US" altLang="en-US" sz="2400" dirty="0">
                <a:solidFill>
                  <a:schemeClr val="tx2"/>
                </a:solidFill>
                <a:latin typeface="Times New Roman" panose="02020603050405020304" pitchFamily="18" charset="0"/>
              </a:rPr>
              <a:t> Temperature of lubricant  </a:t>
            </a:r>
          </a:p>
          <a:p>
            <a:pPr eaLnBrk="1" hangingPunct="1">
              <a:spcBef>
                <a:spcPct val="0"/>
              </a:spcBef>
              <a:buFontTx/>
              <a:buNone/>
            </a:pPr>
            <a:r>
              <a:rPr lang="en-US" altLang="en-US" sz="2400" dirty="0">
                <a:solidFill>
                  <a:schemeClr val="tx2"/>
                </a:solidFill>
                <a:latin typeface="Times New Roman" panose="02020603050405020304" pitchFamily="18" charset="0"/>
              </a:rPr>
              <a:t>   bath monitored during </a:t>
            </a:r>
          </a:p>
          <a:p>
            <a:pPr eaLnBrk="1" hangingPunct="1">
              <a:spcBef>
                <a:spcPct val="0"/>
              </a:spcBef>
              <a:buFontTx/>
              <a:buNone/>
            </a:pPr>
            <a:r>
              <a:rPr lang="en-US" altLang="en-US" sz="2400" dirty="0">
                <a:solidFill>
                  <a:schemeClr val="tx2"/>
                </a:solidFill>
                <a:latin typeface="Times New Roman" panose="02020603050405020304" pitchFamily="18" charset="0"/>
              </a:rPr>
              <a:t>   test</a:t>
            </a:r>
          </a:p>
        </p:txBody>
      </p:sp>
    </p:spTree>
    <p:extLst>
      <p:ext uri="{BB962C8B-B14F-4D97-AF65-F5344CB8AC3E}">
        <p14:creationId xmlns:p14="http://schemas.microsoft.com/office/powerpoint/2010/main" val="917426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21</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241932" y="1201784"/>
            <a:ext cx="4812536" cy="461665"/>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Block-on-Ring Specimen Preparation</a:t>
            </a:r>
          </a:p>
        </p:txBody>
      </p:sp>
      <p:sp>
        <p:nvSpPr>
          <p:cNvPr id="9" name="Text Box 5"/>
          <p:cNvSpPr txBox="1">
            <a:spLocks noChangeArrowheads="1"/>
          </p:cNvSpPr>
          <p:nvPr/>
        </p:nvSpPr>
        <p:spPr bwMode="auto">
          <a:xfrm>
            <a:off x="533400" y="3910786"/>
            <a:ext cx="3581400" cy="461665"/>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Control Ground Specimen</a:t>
            </a:r>
          </a:p>
        </p:txBody>
      </p:sp>
      <p:sp>
        <p:nvSpPr>
          <p:cNvPr id="12" name="Text Box 5"/>
          <p:cNvSpPr txBox="1">
            <a:spLocks noChangeArrowheads="1"/>
          </p:cNvSpPr>
          <p:nvPr/>
        </p:nvSpPr>
        <p:spPr bwMode="auto">
          <a:xfrm>
            <a:off x="5410200" y="3939664"/>
            <a:ext cx="3097877" cy="461665"/>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ISF Prepared Specimen</a:t>
            </a:r>
          </a:p>
        </p:txBody>
      </p:sp>
      <p:pic>
        <p:nvPicPr>
          <p:cNvPr id="13" name="Picture 38" descr="Bearing to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8599" y="4495800"/>
            <a:ext cx="2221934" cy="1424317"/>
          </a:xfrm>
          <a:prstGeom prst="rect">
            <a:avLst/>
          </a:prstGeom>
          <a:solidFill>
            <a:schemeClr val="accent5">
              <a:lumMod val="60000"/>
              <a:lumOff val="40000"/>
            </a:schemeClr>
          </a:solidFill>
          <a:ln w="19050">
            <a:solidFill>
              <a:schemeClr val="tx1"/>
            </a:solidFill>
            <a:miter lim="800000"/>
            <a:headEnd/>
            <a:tailEnd/>
          </a:ln>
        </p:spPr>
      </p:pic>
      <p:pic>
        <p:nvPicPr>
          <p:cNvPr id="14" name="Picture 39" descr="Bearing to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6502" y="4495799"/>
            <a:ext cx="2221935" cy="1424317"/>
          </a:xfrm>
          <a:prstGeom prst="rect">
            <a:avLst/>
          </a:prstGeom>
          <a:solidFill>
            <a:schemeClr val="accent5">
              <a:lumMod val="60000"/>
              <a:lumOff val="40000"/>
            </a:schemeClr>
          </a:solidFill>
          <a:ln w="19050">
            <a:solidFill>
              <a:schemeClr val="tx1"/>
            </a:solidFill>
            <a:miter lim="800000"/>
            <a:headEnd/>
            <a:tailEnd/>
          </a:ln>
        </p:spPr>
      </p:pic>
      <p:graphicFrame>
        <p:nvGraphicFramePr>
          <p:cNvPr id="15" name="Group 46"/>
          <p:cNvGraphicFramePr>
            <a:graphicFrameLocks noGrp="1"/>
          </p:cNvGraphicFramePr>
          <p:nvPr>
            <p:ph/>
            <p:extLst>
              <p:ext uri="{D42A27DB-BD31-4B8C-83A1-F6EECF244321}">
                <p14:modId xmlns:p14="http://schemas.microsoft.com/office/powerpoint/2010/main" val="206912061"/>
              </p:ext>
            </p:extLst>
          </p:nvPr>
        </p:nvGraphicFramePr>
        <p:xfrm>
          <a:off x="990600" y="1829424"/>
          <a:ext cx="7162800" cy="1980576"/>
        </p:xfrm>
        <a:graphic>
          <a:graphicData uri="http://schemas.openxmlformats.org/drawingml/2006/table">
            <a:tbl>
              <a:tblPr/>
              <a:tblGrid>
                <a:gridCol w="4151313">
                  <a:extLst>
                    <a:ext uri="{9D8B030D-6E8A-4147-A177-3AD203B41FA5}">
                      <a16:colId xmlns:a16="http://schemas.microsoft.com/office/drawing/2014/main" val="20000"/>
                    </a:ext>
                  </a:extLst>
                </a:gridCol>
                <a:gridCol w="3011487">
                  <a:extLst>
                    <a:ext uri="{9D8B030D-6E8A-4147-A177-3AD203B41FA5}">
                      <a16:colId xmlns:a16="http://schemas.microsoft.com/office/drawing/2014/main" val="20001"/>
                    </a:ext>
                  </a:extLst>
                </a:gridCol>
              </a:tblGrid>
              <a:tr h="3760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Sample I.D.</a:t>
                      </a:r>
                    </a:p>
                  </a:txBody>
                  <a:tcPr marT="45662" marB="45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Surface R</a:t>
                      </a:r>
                      <a:r>
                        <a:rPr kumimoji="0" lang="en-US" sz="2000" b="0" i="0" u="none" strike="noStrike" cap="none" normalizeH="0" baseline="-14000" dirty="0">
                          <a:ln>
                            <a:noFill/>
                          </a:ln>
                          <a:solidFill>
                            <a:schemeClr val="tx2"/>
                          </a:solidFill>
                          <a:effectLst/>
                          <a:latin typeface="Times New Roman" panose="02020603050405020304" pitchFamily="18" charset="0"/>
                          <a:cs typeface="Times New Roman" panose="02020603050405020304" pitchFamily="18" charset="0"/>
                        </a:rPr>
                        <a:t>a</a:t>
                      </a:r>
                      <a:r>
                        <a:rPr kumimoji="0" lang="en-US" sz="20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Value</a:t>
                      </a:r>
                    </a:p>
                  </a:txBody>
                  <a:tcPr marT="45662" marB="45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39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Control Sample Ground Block #1</a:t>
                      </a:r>
                    </a:p>
                  </a:txBody>
                  <a:tcPr marT="45662" marB="45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25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in. or 0.64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m</a:t>
                      </a:r>
                      <a:endPar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662" marB="45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1"/>
                  </a:ext>
                </a:extLst>
              </a:tr>
              <a:tr h="39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Control Sample Ground Block #2</a:t>
                      </a:r>
                    </a:p>
                  </a:txBody>
                  <a:tcPr marT="45662" marB="45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29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in. or 0.75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m</a:t>
                      </a:r>
                      <a:endPar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662" marB="45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39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ISF Prepared Block Specimen #1</a:t>
                      </a:r>
                    </a:p>
                  </a:txBody>
                  <a:tcPr marT="45662" marB="45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2.3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in or 0.06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m</a:t>
                      </a:r>
                      <a:endPar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662" marB="45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r h="39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ISF Prepared Block Specimen #2</a:t>
                      </a:r>
                    </a:p>
                  </a:txBody>
                  <a:tcPr marT="45662" marB="45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5.1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in or 0.13 </a:t>
                      </a:r>
                      <a:r>
                        <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m</a:t>
                      </a:r>
                      <a:endParaRPr kumimoji="0" lang="el-GR"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662" marB="45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17" name="Title 2"/>
          <p:cNvSpPr txBox="1">
            <a:spLocks/>
          </p:cNvSpPr>
          <p:nvPr/>
        </p:nvSpPr>
        <p:spPr bwMode="auto">
          <a:xfrm>
            <a:off x="451501" y="7137"/>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3600" b="0" kern="1200" cap="none">
                <a:solidFill>
                  <a:srgbClr val="000000"/>
                </a:solidFill>
                <a:latin typeface="Arial"/>
                <a:ea typeface="ＭＳ Ｐゴシック" charset="-128"/>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spcBef>
                <a:spcPct val="20000"/>
              </a:spcBef>
            </a:pPr>
            <a:r>
              <a:rPr lang="en-US" sz="2500" i="1">
                <a:ln>
                  <a:solidFill>
                    <a:schemeClr val="tx1">
                      <a:alpha val="50000"/>
                    </a:schemeClr>
                  </a:solidFill>
                </a:ln>
                <a:solidFill>
                  <a:srgbClr val="3399CC"/>
                </a:solidFill>
                <a:latin typeface="Arial" charset="0"/>
                <a:cs typeface="Arial" charset="0"/>
              </a:rPr>
              <a:t>ISF Advantages “Eliminate Component Break-in” </a:t>
            </a:r>
            <a:endParaRPr lang="en-US" sz="2500" i="1" dirty="0">
              <a:ln>
                <a:solidFill>
                  <a:schemeClr val="tx1">
                    <a:alpha val="50000"/>
                  </a:schemeClr>
                </a:solidFill>
              </a:ln>
              <a:solidFill>
                <a:srgbClr val="3399CC"/>
              </a:solidFill>
              <a:latin typeface="Arial" charset="0"/>
              <a:cs typeface="Arial" charset="0"/>
            </a:endParaRPr>
          </a:p>
        </p:txBody>
      </p:sp>
    </p:spTree>
    <p:extLst>
      <p:ext uri="{BB962C8B-B14F-4D97-AF65-F5344CB8AC3E}">
        <p14:creationId xmlns:p14="http://schemas.microsoft.com/office/powerpoint/2010/main" val="2176219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5140"/>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No Component Break-in; Parts Run Cooler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22</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852581" y="1302903"/>
            <a:ext cx="3591240" cy="461665"/>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Block-on-Ring Test Results</a:t>
            </a:r>
          </a:p>
        </p:txBody>
      </p:sp>
      <p:sp>
        <p:nvSpPr>
          <p:cNvPr id="9" name="Text Box 5"/>
          <p:cNvSpPr txBox="1">
            <a:spLocks noChangeArrowheads="1"/>
          </p:cNvSpPr>
          <p:nvPr/>
        </p:nvSpPr>
        <p:spPr bwMode="auto">
          <a:xfrm>
            <a:off x="5263768" y="2426861"/>
            <a:ext cx="3581400" cy="1077218"/>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Traditional Ground Block</a:t>
            </a:r>
          </a:p>
          <a:p>
            <a:pPr marL="342900" indent="-342900" eaLnBrk="1" hangingPunct="1">
              <a:spcBef>
                <a:spcPct val="0"/>
              </a:spcBef>
              <a:buFont typeface="Arial" panose="020B0604020202020204" pitchFamily="34" charset="0"/>
              <a:buChar char="•"/>
            </a:pPr>
            <a:r>
              <a:rPr lang="en-US" altLang="en-US" sz="2000" dirty="0">
                <a:solidFill>
                  <a:schemeClr val="tx2"/>
                </a:solidFill>
                <a:latin typeface="Times New Roman" panose="02020603050405020304" pitchFamily="18" charset="0"/>
              </a:rPr>
              <a:t>Break-in temperature spike</a:t>
            </a:r>
          </a:p>
          <a:p>
            <a:pPr marL="342900" indent="-342900" eaLnBrk="1" hangingPunct="1">
              <a:spcBef>
                <a:spcPct val="0"/>
              </a:spcBef>
              <a:buFont typeface="Arial" panose="020B0604020202020204" pitchFamily="34" charset="0"/>
              <a:buChar char="•"/>
            </a:pPr>
            <a:r>
              <a:rPr lang="en-US" altLang="en-US" sz="2000" dirty="0">
                <a:solidFill>
                  <a:schemeClr val="tx2"/>
                </a:solidFill>
                <a:latin typeface="Times New Roman" panose="02020603050405020304" pitchFamily="18" charset="0"/>
              </a:rPr>
              <a:t>Higher final operating temp.</a:t>
            </a:r>
          </a:p>
        </p:txBody>
      </p:sp>
      <p:sp>
        <p:nvSpPr>
          <p:cNvPr id="12" name="Text Box 5"/>
          <p:cNvSpPr txBox="1">
            <a:spLocks noChangeArrowheads="1"/>
          </p:cNvSpPr>
          <p:nvPr/>
        </p:nvSpPr>
        <p:spPr bwMode="auto">
          <a:xfrm>
            <a:off x="5263768" y="4279835"/>
            <a:ext cx="3581399" cy="1077218"/>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ISF Prepared Block</a:t>
            </a:r>
          </a:p>
          <a:p>
            <a:pPr marL="342900" indent="-342900" eaLnBrk="1" hangingPunct="1">
              <a:spcBef>
                <a:spcPct val="0"/>
              </a:spcBef>
              <a:buFont typeface="Arial" panose="020B0604020202020204" pitchFamily="34" charset="0"/>
              <a:buChar char="•"/>
            </a:pPr>
            <a:r>
              <a:rPr lang="en-US" altLang="en-US" sz="2000" dirty="0">
                <a:solidFill>
                  <a:schemeClr val="tx2"/>
                </a:solidFill>
                <a:latin typeface="Times New Roman" panose="02020603050405020304" pitchFamily="18" charset="0"/>
              </a:rPr>
              <a:t>No break-in temp spike</a:t>
            </a:r>
          </a:p>
          <a:p>
            <a:pPr marL="342900" indent="-342900" eaLnBrk="1" hangingPunct="1">
              <a:spcBef>
                <a:spcPct val="0"/>
              </a:spcBef>
              <a:buFont typeface="Arial" panose="020B0604020202020204" pitchFamily="34" charset="0"/>
              <a:buChar char="•"/>
            </a:pPr>
            <a:r>
              <a:rPr lang="en-US" altLang="en-US" sz="2000" dirty="0">
                <a:solidFill>
                  <a:schemeClr val="tx2"/>
                </a:solidFill>
                <a:latin typeface="Times New Roman" panose="02020603050405020304" pitchFamily="18" charset="0"/>
              </a:rPr>
              <a:t>Lower final operating temp.</a:t>
            </a:r>
          </a:p>
        </p:txBody>
      </p:sp>
      <p:pic>
        <p:nvPicPr>
          <p:cNvPr id="16" name="Picture 7" descr="TEMPERATUR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76871"/>
            <a:ext cx="4637176" cy="3741317"/>
          </a:xfrm>
          <a:prstGeom prst="rect">
            <a:avLst/>
          </a:prstGeom>
          <a:solidFill>
            <a:schemeClr val="tx2"/>
          </a:solidFill>
          <a:ln w="9525">
            <a:solidFill>
              <a:schemeClr val="tx1"/>
            </a:solidFill>
            <a:miter lim="800000"/>
            <a:headEnd/>
            <a:tailEnd/>
          </a:ln>
        </p:spPr>
      </p:pic>
    </p:spTree>
    <p:extLst>
      <p:ext uri="{BB962C8B-B14F-4D97-AF65-F5344CB8AC3E}">
        <p14:creationId xmlns:p14="http://schemas.microsoft.com/office/powerpoint/2010/main" val="2899253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21"/>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Reducing Parasitic Friction; Parts Run Smoother</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23</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553108" y="1225234"/>
            <a:ext cx="3966149" cy="461665"/>
          </a:xfrm>
          <a:prstGeom prst="rect">
            <a:avLst/>
          </a:prstGeom>
          <a:solidFill>
            <a:schemeClr val="accent5">
              <a:lumMod val="60000"/>
              <a:lumOff val="40000"/>
            </a:schemeClr>
          </a:solidFill>
          <a:ln w="6350">
            <a:solidFill>
              <a:schemeClr val="accent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Reduction of Parasitic Friction</a:t>
            </a:r>
          </a:p>
        </p:txBody>
      </p:sp>
      <p:sp>
        <p:nvSpPr>
          <p:cNvPr id="13" name="Text Box 7"/>
          <p:cNvSpPr txBox="1">
            <a:spLocks noChangeArrowheads="1"/>
          </p:cNvSpPr>
          <p:nvPr/>
        </p:nvSpPr>
        <p:spPr bwMode="auto">
          <a:xfrm>
            <a:off x="609601" y="5314406"/>
            <a:ext cx="8077198" cy="461665"/>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Full ISF Refined Bearing set ran 34º F cooler at highest loading</a:t>
            </a:r>
          </a:p>
        </p:txBody>
      </p:sp>
      <p:grpSp>
        <p:nvGrpSpPr>
          <p:cNvPr id="4" name="Group 3"/>
          <p:cNvGrpSpPr/>
          <p:nvPr/>
        </p:nvGrpSpPr>
        <p:grpSpPr>
          <a:xfrm>
            <a:off x="533400" y="1823921"/>
            <a:ext cx="8153399" cy="3357679"/>
            <a:chOff x="725295" y="1823921"/>
            <a:chExt cx="7718655" cy="3357679"/>
          </a:xfrm>
        </p:grpSpPr>
        <p:pic>
          <p:nvPicPr>
            <p:cNvPr id="12" name="Picture 8" descr="spherical roller bearing test chart 3"/>
            <p:cNvPicPr>
              <a:picLocks noChangeAspect="1" noChangeArrowheads="1"/>
            </p:cNvPicPr>
            <p:nvPr/>
          </p:nvPicPr>
          <p:blipFill>
            <a:blip r:embed="rId3">
              <a:extLst>
                <a:ext uri="{28A0092B-C50C-407E-A947-70E740481C1C}">
                  <a14:useLocalDpi xmlns:a14="http://schemas.microsoft.com/office/drawing/2010/main" val="0"/>
                </a:ext>
              </a:extLst>
            </a:blip>
            <a:srcRect l="11783" t="59500" r="12842" b="3799"/>
            <a:stretch>
              <a:fillRect/>
            </a:stretch>
          </p:blipFill>
          <p:spPr bwMode="auto">
            <a:xfrm>
              <a:off x="725295" y="1823921"/>
              <a:ext cx="7718655" cy="33576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4365716"/>
              <a:ext cx="256032" cy="152400"/>
            </a:xfrm>
            <a:prstGeom prst="rect">
              <a:avLst/>
            </a:prstGeom>
            <a:solidFill>
              <a:srgbClr val="0070C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600200" y="4582251"/>
              <a:ext cx="256032" cy="152400"/>
            </a:xfrm>
            <a:prstGeom prst="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600200" y="4814072"/>
              <a:ext cx="256032" cy="152400"/>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6641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8593" y="58994"/>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24</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412494" y="1176343"/>
            <a:ext cx="4135106" cy="400110"/>
          </a:xfrm>
          <a:prstGeom prst="rect">
            <a:avLst/>
          </a:prstGeom>
          <a:solidFill>
            <a:schemeClr val="accent5">
              <a:lumMod val="60000"/>
              <a:lumOff val="40000"/>
            </a:schemeClr>
          </a:solidFill>
          <a:ln w="6350">
            <a:solidFill>
              <a:schemeClr val="accent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Virtual Elimination of Contact Fatigue</a:t>
            </a:r>
          </a:p>
        </p:txBody>
      </p:sp>
      <p:sp>
        <p:nvSpPr>
          <p:cNvPr id="13" name="Text Box 7"/>
          <p:cNvSpPr txBox="1">
            <a:spLocks noChangeArrowheads="1"/>
          </p:cNvSpPr>
          <p:nvPr/>
        </p:nvSpPr>
        <p:spPr bwMode="auto">
          <a:xfrm>
            <a:off x="1127245" y="1656760"/>
            <a:ext cx="6705600" cy="400110"/>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2"/>
                </a:solidFill>
                <a:latin typeface="Times New Roman" panose="02020603050405020304" pitchFamily="18" charset="0"/>
              </a:rPr>
              <a:t>Schematic of Rolling/Sliding Contact (R/SCF) Fatigue Test Rig</a:t>
            </a:r>
          </a:p>
        </p:txBody>
      </p:sp>
      <p:pic>
        <p:nvPicPr>
          <p:cNvPr id="9" name="Picture 8" descr="IMAGE Q, ROLLING, SLIDING CONTACT TEST RIG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98311"/>
            <a:ext cx="4876800" cy="35898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0"/>
          <p:cNvSpPr txBox="1">
            <a:spLocks noChangeArrowheads="1"/>
          </p:cNvSpPr>
          <p:nvPr/>
        </p:nvSpPr>
        <p:spPr bwMode="auto">
          <a:xfrm>
            <a:off x="6160954" y="2590800"/>
            <a:ext cx="2350259" cy="2677656"/>
          </a:xfrm>
          <a:prstGeom prst="rect">
            <a:avLst/>
          </a:prstGeom>
          <a:solidFill>
            <a:schemeClr val="accent5">
              <a:lumMod val="60000"/>
              <a:lumOff val="40000"/>
            </a:schemeClr>
          </a:solid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   Test Specifics</a:t>
            </a:r>
          </a:p>
          <a:p>
            <a:pPr eaLnBrk="1" hangingPunct="1">
              <a:spcBef>
                <a:spcPct val="0"/>
              </a:spcBef>
              <a:buFontTx/>
              <a:buNone/>
            </a:pPr>
            <a:endParaRPr lang="en-US" altLang="en-US" sz="800" dirty="0">
              <a:solidFill>
                <a:schemeClr val="tx2"/>
              </a:solidFill>
              <a:latin typeface="Times New Roman" panose="02020603050405020304" pitchFamily="18" charset="0"/>
            </a:endParaRPr>
          </a:p>
          <a:p>
            <a:pPr eaLnBrk="1" hangingPunct="1">
              <a:spcBef>
                <a:spcPct val="0"/>
              </a:spcBef>
            </a:pPr>
            <a:r>
              <a:rPr lang="en-US" altLang="en-US" sz="2000" dirty="0">
                <a:solidFill>
                  <a:schemeClr val="tx2"/>
                </a:solidFill>
                <a:latin typeface="Times New Roman" panose="02020603050405020304" pitchFamily="18" charset="0"/>
              </a:rPr>
              <a:t> 43% negative slide</a:t>
            </a:r>
          </a:p>
          <a:p>
            <a:pPr eaLnBrk="1" hangingPunct="1">
              <a:spcBef>
                <a:spcPct val="0"/>
              </a:spcBef>
              <a:buFontTx/>
              <a:buNone/>
            </a:pPr>
            <a:r>
              <a:rPr lang="en-US" altLang="en-US" sz="2000" dirty="0">
                <a:solidFill>
                  <a:schemeClr val="tx2"/>
                </a:solidFill>
                <a:latin typeface="Times New Roman" panose="02020603050405020304" pitchFamily="18" charset="0"/>
              </a:rPr>
              <a:t>  on specimen</a:t>
            </a:r>
          </a:p>
          <a:p>
            <a:pPr eaLnBrk="1" hangingPunct="1">
              <a:spcBef>
                <a:spcPct val="0"/>
              </a:spcBef>
              <a:buFontTx/>
              <a:buNone/>
            </a:pPr>
            <a:endParaRPr lang="en-US" altLang="en-US" sz="800" dirty="0">
              <a:solidFill>
                <a:schemeClr val="tx2"/>
              </a:solidFill>
              <a:latin typeface="Times New Roman" panose="02020603050405020304" pitchFamily="18" charset="0"/>
            </a:endParaRPr>
          </a:p>
          <a:p>
            <a:pPr eaLnBrk="1" hangingPunct="1">
              <a:spcBef>
                <a:spcPct val="0"/>
              </a:spcBef>
            </a:pPr>
            <a:r>
              <a:rPr lang="en-US" altLang="en-US" sz="2000" dirty="0">
                <a:solidFill>
                  <a:schemeClr val="tx2"/>
                </a:solidFill>
                <a:latin typeface="Times New Roman" panose="02020603050405020304" pitchFamily="18" charset="0"/>
              </a:rPr>
              <a:t> Test loading at 400,</a:t>
            </a:r>
          </a:p>
          <a:p>
            <a:pPr eaLnBrk="1" hangingPunct="1">
              <a:spcBef>
                <a:spcPct val="0"/>
              </a:spcBef>
              <a:buFontTx/>
              <a:buNone/>
            </a:pPr>
            <a:r>
              <a:rPr lang="en-US" altLang="en-US" sz="2000" dirty="0">
                <a:solidFill>
                  <a:schemeClr val="tx2"/>
                </a:solidFill>
                <a:latin typeface="Times New Roman" panose="02020603050405020304" pitchFamily="18" charset="0"/>
              </a:rPr>
              <a:t>   425 &amp; 450 KSI</a:t>
            </a:r>
          </a:p>
          <a:p>
            <a:pPr eaLnBrk="1" hangingPunct="1">
              <a:spcBef>
                <a:spcPct val="0"/>
              </a:spcBef>
              <a:buFontTx/>
              <a:buNone/>
            </a:pPr>
            <a:endParaRPr lang="en-US" altLang="en-US" sz="800" dirty="0">
              <a:solidFill>
                <a:schemeClr val="tx2"/>
              </a:solidFill>
              <a:latin typeface="Times New Roman" panose="02020603050405020304" pitchFamily="18" charset="0"/>
            </a:endParaRPr>
          </a:p>
          <a:p>
            <a:pPr eaLnBrk="1" hangingPunct="1">
              <a:spcBef>
                <a:spcPct val="0"/>
              </a:spcBef>
            </a:pPr>
            <a:r>
              <a:rPr lang="en-US" altLang="en-US" sz="2000" dirty="0">
                <a:solidFill>
                  <a:schemeClr val="tx2"/>
                </a:solidFill>
                <a:latin typeface="Times New Roman" panose="02020603050405020304" pitchFamily="18" charset="0"/>
              </a:rPr>
              <a:t> Successful test run</a:t>
            </a:r>
          </a:p>
          <a:p>
            <a:pPr eaLnBrk="1" hangingPunct="1">
              <a:spcBef>
                <a:spcPct val="0"/>
              </a:spcBef>
              <a:buFontTx/>
              <a:buNone/>
            </a:pPr>
            <a:r>
              <a:rPr lang="en-US" altLang="en-US" sz="2000" dirty="0">
                <a:solidFill>
                  <a:schemeClr val="tx2"/>
                </a:solidFill>
                <a:latin typeface="Times New Roman" panose="02020603050405020304" pitchFamily="18" charset="0"/>
              </a:rPr>
              <a:t>   = 20 million cycles</a:t>
            </a:r>
          </a:p>
        </p:txBody>
      </p:sp>
    </p:spTree>
    <p:extLst>
      <p:ext uri="{BB962C8B-B14F-4D97-AF65-F5344CB8AC3E}">
        <p14:creationId xmlns:p14="http://schemas.microsoft.com/office/powerpoint/2010/main" val="22561632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835" y="41297"/>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25</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419245" y="1223391"/>
            <a:ext cx="4135106" cy="400110"/>
          </a:xfrm>
          <a:prstGeom prst="rect">
            <a:avLst/>
          </a:prstGeom>
          <a:solidFill>
            <a:schemeClr val="accent5">
              <a:lumMod val="60000"/>
              <a:lumOff val="40000"/>
            </a:schemeClr>
          </a:solidFill>
          <a:ln w="6350">
            <a:solidFill>
              <a:schemeClr val="accent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Virtual Elimination of Contact Fatigue</a:t>
            </a:r>
          </a:p>
        </p:txBody>
      </p:sp>
      <p:sp>
        <p:nvSpPr>
          <p:cNvPr id="13" name="Text Box 7"/>
          <p:cNvSpPr txBox="1">
            <a:spLocks noChangeArrowheads="1"/>
          </p:cNvSpPr>
          <p:nvPr/>
        </p:nvSpPr>
        <p:spPr bwMode="auto">
          <a:xfrm>
            <a:off x="914400" y="1720534"/>
            <a:ext cx="3355818" cy="400110"/>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R/SCF Test Pin &amp; Load Roller</a:t>
            </a:r>
          </a:p>
        </p:txBody>
      </p:sp>
      <p:sp>
        <p:nvSpPr>
          <p:cNvPr id="14" name="Text Box 10"/>
          <p:cNvSpPr txBox="1">
            <a:spLocks noChangeArrowheads="1"/>
          </p:cNvSpPr>
          <p:nvPr/>
        </p:nvSpPr>
        <p:spPr bwMode="auto">
          <a:xfrm>
            <a:off x="5562599" y="2518318"/>
            <a:ext cx="2488182" cy="1508105"/>
          </a:xfrm>
          <a:prstGeom prst="rect">
            <a:avLst/>
          </a:prstGeom>
          <a:solidFill>
            <a:schemeClr val="accent5">
              <a:lumMod val="60000"/>
              <a:lumOff val="40000"/>
            </a:schemeClr>
          </a:solid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rPr>
              <a:t>   </a:t>
            </a:r>
            <a:r>
              <a:rPr lang="en-US" altLang="en-US" sz="2000" dirty="0">
                <a:solidFill>
                  <a:schemeClr val="tx2"/>
                </a:solidFill>
                <a:latin typeface="Times New Roman" panose="02020603050405020304" pitchFamily="18" charset="0"/>
              </a:rPr>
              <a:t>Specimen Specifics</a:t>
            </a:r>
          </a:p>
          <a:p>
            <a:pPr eaLnBrk="1" hangingPunct="1">
              <a:spcBef>
                <a:spcPct val="0"/>
              </a:spcBef>
              <a:buFontTx/>
              <a:buNone/>
            </a:pPr>
            <a:endParaRPr lang="en-US" altLang="en-US" sz="800" dirty="0">
              <a:solidFill>
                <a:schemeClr val="tx2"/>
              </a:solidFill>
              <a:latin typeface="Times New Roman" panose="02020603050405020304" pitchFamily="18" charset="0"/>
            </a:endParaRPr>
          </a:p>
          <a:p>
            <a:pPr eaLnBrk="1" hangingPunct="1">
              <a:spcBef>
                <a:spcPct val="0"/>
              </a:spcBef>
            </a:pPr>
            <a:r>
              <a:rPr lang="en-US" altLang="en-US" sz="2000" dirty="0">
                <a:solidFill>
                  <a:schemeClr val="tx2"/>
                </a:solidFill>
                <a:latin typeface="Times New Roman" panose="02020603050405020304" pitchFamily="18" charset="0"/>
              </a:rPr>
              <a:t> SAE 9310H</a:t>
            </a:r>
          </a:p>
          <a:p>
            <a:pPr eaLnBrk="1" hangingPunct="1">
              <a:spcBef>
                <a:spcPct val="0"/>
              </a:spcBef>
            </a:pPr>
            <a:r>
              <a:rPr lang="en-US" altLang="en-US" sz="2000" dirty="0">
                <a:solidFill>
                  <a:schemeClr val="tx2"/>
                </a:solidFill>
                <a:latin typeface="Times New Roman" panose="02020603050405020304" pitchFamily="18" charset="0"/>
              </a:rPr>
              <a:t> Carburized Rc 60-65</a:t>
            </a:r>
          </a:p>
          <a:p>
            <a:pPr eaLnBrk="1" hangingPunct="1">
              <a:spcBef>
                <a:spcPct val="0"/>
              </a:spcBef>
            </a:pPr>
            <a:r>
              <a:rPr lang="en-US" altLang="en-US" sz="2000" dirty="0">
                <a:solidFill>
                  <a:schemeClr val="tx2"/>
                </a:solidFill>
                <a:latin typeface="Times New Roman" panose="02020603050405020304" pitchFamily="18" charset="0"/>
              </a:rPr>
              <a:t> Ra = 15</a:t>
            </a:r>
            <a:r>
              <a:rPr lang="el-GR" altLang="en-US" sz="2000" dirty="0">
                <a:solidFill>
                  <a:schemeClr val="tx2"/>
                </a:solidFill>
                <a:latin typeface="Times New Roman" panose="02020603050405020304" pitchFamily="18" charset="0"/>
              </a:rPr>
              <a:t>μ</a:t>
            </a:r>
            <a:r>
              <a:rPr lang="en-US" altLang="en-US" sz="2000" dirty="0">
                <a:solidFill>
                  <a:schemeClr val="tx2"/>
                </a:solidFill>
                <a:latin typeface="Times New Roman" panose="02020603050405020304" pitchFamily="18" charset="0"/>
              </a:rPr>
              <a:t>in/0.6</a:t>
            </a:r>
            <a:r>
              <a:rPr lang="el-GR" altLang="en-US" sz="2000" dirty="0">
                <a:solidFill>
                  <a:schemeClr val="tx2"/>
                </a:solidFill>
                <a:latin typeface="Times New Roman" panose="02020603050405020304" pitchFamily="18" charset="0"/>
              </a:rPr>
              <a:t>μ</a:t>
            </a:r>
            <a:r>
              <a:rPr lang="en-US" altLang="en-US" sz="2000" dirty="0">
                <a:solidFill>
                  <a:schemeClr val="tx2"/>
                </a:solidFill>
                <a:latin typeface="Times New Roman" panose="02020603050405020304" pitchFamily="18" charset="0"/>
              </a:rPr>
              <a:t>m</a:t>
            </a:r>
          </a:p>
        </p:txBody>
      </p:sp>
      <p:pic>
        <p:nvPicPr>
          <p:cNvPr id="12" name="Picture 8" descr="Pin and Disk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37" y="2262640"/>
            <a:ext cx="4367463" cy="352756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5805455" y="4641143"/>
            <a:ext cx="2002471" cy="707886"/>
          </a:xfrm>
          <a:prstGeom prst="rect">
            <a:avLst/>
          </a:prstGeom>
          <a:solidFill>
            <a:schemeClr val="accent5">
              <a:lumMod val="60000"/>
              <a:lumOff val="40000"/>
            </a:schemeClr>
          </a:solid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1” diameter pin</a:t>
            </a:r>
          </a:p>
          <a:p>
            <a:pPr algn="ctr" eaLnBrk="1" hangingPunct="1">
              <a:spcBef>
                <a:spcPct val="0"/>
              </a:spcBef>
              <a:buFontTx/>
              <a:buNone/>
            </a:pPr>
            <a:r>
              <a:rPr lang="en-US" altLang="en-US" sz="2000" dirty="0">
                <a:solidFill>
                  <a:schemeClr val="tx2"/>
                </a:solidFill>
                <a:latin typeface="Times New Roman" panose="02020603050405020304" pitchFamily="18" charset="0"/>
              </a:rPr>
              <a:t>5” diameter roller</a:t>
            </a:r>
          </a:p>
        </p:txBody>
      </p:sp>
    </p:spTree>
    <p:extLst>
      <p:ext uri="{BB962C8B-B14F-4D97-AF65-F5344CB8AC3E}">
        <p14:creationId xmlns:p14="http://schemas.microsoft.com/office/powerpoint/2010/main" val="1811302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871" y="57374"/>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26</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070383" y="1341302"/>
            <a:ext cx="4927118" cy="461665"/>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Virtual Elimination of Contact Fatigue</a:t>
            </a:r>
          </a:p>
        </p:txBody>
      </p:sp>
      <p:sp>
        <p:nvSpPr>
          <p:cNvPr id="9" name="Text Box 5"/>
          <p:cNvSpPr txBox="1">
            <a:spLocks noChangeArrowheads="1"/>
          </p:cNvSpPr>
          <p:nvPr/>
        </p:nvSpPr>
        <p:spPr bwMode="auto">
          <a:xfrm>
            <a:off x="2044821" y="2082385"/>
            <a:ext cx="5206758" cy="461665"/>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R/SCF Sample Preparation Parameters</a:t>
            </a:r>
          </a:p>
        </p:txBody>
      </p:sp>
      <p:graphicFrame>
        <p:nvGraphicFramePr>
          <p:cNvPr id="17" name="Group 26"/>
          <p:cNvGraphicFramePr>
            <a:graphicFrameLocks noGrp="1"/>
          </p:cNvGraphicFramePr>
          <p:nvPr>
            <p:ph/>
            <p:extLst>
              <p:ext uri="{D42A27DB-BD31-4B8C-83A1-F6EECF244321}">
                <p14:modId xmlns:p14="http://schemas.microsoft.com/office/powerpoint/2010/main" val="1982556716"/>
              </p:ext>
            </p:extLst>
          </p:nvPr>
        </p:nvGraphicFramePr>
        <p:xfrm>
          <a:off x="1600242" y="2779098"/>
          <a:ext cx="5867400" cy="2688348"/>
        </p:xfrm>
        <a:graphic>
          <a:graphicData uri="http://schemas.openxmlformats.org/drawingml/2006/table">
            <a:tbl>
              <a:tblPr/>
              <a:tblGrid>
                <a:gridCol w="2933700">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Sample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Identification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Test Component Surface Ra Value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859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Ground Components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Control Standard</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15 </a:t>
                      </a:r>
                      <a:r>
                        <a:rPr kumimoji="0" lang="el-GR"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inches 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0.38 </a:t>
                      </a:r>
                      <a:r>
                        <a:rPr kumimoji="0" lang="el-GR"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m</a:t>
                      </a:r>
                      <a:endParaRPr kumimoji="0" lang="el-GR"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1"/>
                  </a:ext>
                </a:extLst>
              </a:tr>
              <a:tr h="7105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ISF Prepared Components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1.5 </a:t>
                      </a:r>
                      <a:r>
                        <a:rPr kumimoji="0" lang="el-GR"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inches 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0.04 </a:t>
                      </a:r>
                      <a:r>
                        <a:rPr kumimoji="0" lang="el-GR"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μ</a:t>
                      </a:r>
                      <a:r>
                        <a:rPr kumimoji="0" 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5461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386" y="68132"/>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27</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184640" y="1341302"/>
            <a:ext cx="4927118" cy="461665"/>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Virtual Elimination of Contact Fatigue</a:t>
            </a:r>
          </a:p>
        </p:txBody>
      </p:sp>
      <p:sp>
        <p:nvSpPr>
          <p:cNvPr id="9" name="Text Box 5"/>
          <p:cNvSpPr txBox="1">
            <a:spLocks noChangeArrowheads="1"/>
          </p:cNvSpPr>
          <p:nvPr/>
        </p:nvSpPr>
        <p:spPr bwMode="auto">
          <a:xfrm>
            <a:off x="1946345" y="2077656"/>
            <a:ext cx="5403709" cy="707886"/>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R/SCF Test Contact Fatigue Pitting Results</a:t>
            </a:r>
          </a:p>
          <a:p>
            <a:pPr algn="ctr" eaLnBrk="1" hangingPunct="1">
              <a:spcBef>
                <a:spcPct val="0"/>
              </a:spcBef>
              <a:buFontTx/>
              <a:buNone/>
            </a:pPr>
            <a:r>
              <a:rPr lang="en-US" altLang="en-US" sz="2000" dirty="0">
                <a:solidFill>
                  <a:schemeClr val="tx2"/>
                </a:solidFill>
                <a:latin typeface="Times New Roman" panose="02020603050405020304" pitchFamily="18" charset="0"/>
              </a:rPr>
              <a:t>Ground to Ra = 16</a:t>
            </a:r>
            <a:r>
              <a:rPr lang="el-GR" altLang="en-US" sz="2000" dirty="0">
                <a:solidFill>
                  <a:schemeClr val="tx2"/>
                </a:solidFill>
                <a:latin typeface="Times New Roman" panose="02020603050405020304" pitchFamily="18" charset="0"/>
              </a:rPr>
              <a:t>μ</a:t>
            </a:r>
            <a:r>
              <a:rPr lang="en-US" altLang="en-US" sz="2000" dirty="0">
                <a:solidFill>
                  <a:schemeClr val="tx2"/>
                </a:solidFill>
                <a:latin typeface="Times New Roman" panose="02020603050405020304" pitchFamily="18" charset="0"/>
              </a:rPr>
              <a:t>in  Control Standard Samples</a:t>
            </a:r>
          </a:p>
        </p:txBody>
      </p:sp>
      <p:graphicFrame>
        <p:nvGraphicFramePr>
          <p:cNvPr id="16" name="Group 103"/>
          <p:cNvGraphicFramePr>
            <a:graphicFrameLocks noGrp="1"/>
          </p:cNvGraphicFramePr>
          <p:nvPr/>
        </p:nvGraphicFramePr>
        <p:xfrm>
          <a:off x="1028742" y="3124200"/>
          <a:ext cx="7010400" cy="2438400"/>
        </p:xfrm>
        <a:graphic>
          <a:graphicData uri="http://schemas.openxmlformats.org/drawingml/2006/table">
            <a:tbl>
              <a:tblPr/>
              <a:tblGrid>
                <a:gridCol w="1524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033588">
                  <a:extLst>
                    <a:ext uri="{9D8B030D-6E8A-4147-A177-3AD203B41FA5}">
                      <a16:colId xmlns:a16="http://schemas.microsoft.com/office/drawing/2014/main" val="20002"/>
                    </a:ext>
                  </a:extLst>
                </a:gridCol>
                <a:gridCol w="1624012">
                  <a:extLst>
                    <a:ext uri="{9D8B030D-6E8A-4147-A177-3AD203B41FA5}">
                      <a16:colId xmlns:a16="http://schemas.microsoft.com/office/drawing/2014/main" val="20003"/>
                    </a:ext>
                  </a:extLst>
                </a:gridCol>
              </a:tblGrid>
              <a:tr h="835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cs typeface="Arial" charset="0"/>
                        </a:rPr>
                        <a:t>Sample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cs typeface="Arial" charset="0"/>
                        </a:rPr>
                        <a:t>I.D.</a:t>
                      </a:r>
                      <a:endParaRPr kumimoji="0" lang="en-US" sz="2000" b="0" i="0" u="none" strike="noStrike" cap="none" normalizeH="0" baseline="0" dirty="0">
                        <a:ln>
                          <a:noFill/>
                        </a:ln>
                        <a:solidFill>
                          <a:schemeClr val="tx2"/>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Contact Stress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Load in </a:t>
                      </a:r>
                      <a:r>
                        <a:rPr kumimoji="0" lang="en-US" sz="2000" b="0" i="0" u="none" strike="noStrike" cap="none" normalizeH="0" baseline="0" dirty="0" err="1">
                          <a:ln>
                            <a:noFill/>
                          </a:ln>
                          <a:solidFill>
                            <a:schemeClr val="tx2"/>
                          </a:solidFill>
                          <a:effectLst/>
                          <a:latin typeface="Times New Roman" pitchFamily="18" charset="0"/>
                        </a:rPr>
                        <a:t>ksi</a:t>
                      </a:r>
                      <a:endParaRPr kumimoji="0" lang="en-US" sz="2000" b="0" i="0" u="none" strike="noStrike" cap="none" normalizeH="0" baseline="0" dirty="0">
                        <a:ln>
                          <a:noFill/>
                        </a:ln>
                        <a:solidFill>
                          <a:schemeClr val="tx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Test Duration 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million cycles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Failure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Mode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536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New Roman" pitchFamily="18" charset="0"/>
                          <a:cs typeface="Arial" charset="0"/>
                        </a:rPr>
                        <a:t> #1</a:t>
                      </a:r>
                      <a:endParaRPr kumimoji="0" lang="en-US" sz="2000" b="0" i="0" u="none" strike="noStrike" cap="none" normalizeH="0" baseline="0">
                        <a:ln>
                          <a:noFill/>
                        </a:ln>
                        <a:solidFill>
                          <a:schemeClr val="tx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New Roman" pitchFamily="18"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New Roman" pitchFamily="18"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Pitted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New Roman" pitchFamily="18" charset="0"/>
                        </a:rPr>
                        <a:t>#2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New Roman" pitchFamily="18"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New Roman" pitchFamily="18"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Pitted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New Roman" pitchFamily="18" charset="0"/>
                          <a:cs typeface="Times New Roman" pitchFamily="18" charset="0"/>
                        </a:rPr>
                        <a:t> #3</a:t>
                      </a:r>
                      <a:endParaRPr kumimoji="0" lang="en-US" sz="2000" b="0" i="0" u="none" strike="noStrike" cap="none" normalizeH="0" baseline="0">
                        <a:ln>
                          <a:noFill/>
                        </a:ln>
                        <a:solidFill>
                          <a:schemeClr val="tx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itchFamily="18" charset="0"/>
                        </a:rPr>
                        <a:t>Pitted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2743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3694" y="76402"/>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28</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184640" y="1341302"/>
            <a:ext cx="4927118" cy="461665"/>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Virtual Elimination of Contact Fatigue</a:t>
            </a:r>
          </a:p>
        </p:txBody>
      </p:sp>
      <p:sp>
        <p:nvSpPr>
          <p:cNvPr id="9" name="Text Box 5"/>
          <p:cNvSpPr txBox="1">
            <a:spLocks noChangeArrowheads="1"/>
          </p:cNvSpPr>
          <p:nvPr/>
        </p:nvSpPr>
        <p:spPr bwMode="auto">
          <a:xfrm>
            <a:off x="5208041" y="2378571"/>
            <a:ext cx="3276600" cy="830997"/>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R/SCF Test</a:t>
            </a:r>
          </a:p>
          <a:p>
            <a:pPr algn="ctr" eaLnBrk="1" hangingPunct="1">
              <a:spcBef>
                <a:spcPct val="0"/>
              </a:spcBef>
              <a:buFontTx/>
              <a:buNone/>
            </a:pPr>
            <a:r>
              <a:rPr lang="en-US" altLang="en-US" sz="2400" dirty="0">
                <a:solidFill>
                  <a:schemeClr val="tx2"/>
                </a:solidFill>
                <a:latin typeface="Times New Roman" panose="02020603050405020304" pitchFamily="18" charset="0"/>
              </a:rPr>
              <a:t>Photographic Results</a:t>
            </a:r>
          </a:p>
        </p:txBody>
      </p:sp>
      <p:pic>
        <p:nvPicPr>
          <p:cNvPr id="12" name="Picture 3" descr="REM and Failed">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b="50000"/>
          <a:stretch>
            <a:fillRect/>
          </a:stretch>
        </p:blipFill>
        <p:spPr bwMode="auto">
          <a:xfrm>
            <a:off x="457200" y="1943100"/>
            <a:ext cx="4114800" cy="37338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4993478" y="3646967"/>
            <a:ext cx="3705726" cy="1692771"/>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Photo Shows</a:t>
            </a:r>
          </a:p>
          <a:p>
            <a:pPr algn="ctr" eaLnBrk="1" hangingPunct="1">
              <a:spcBef>
                <a:spcPct val="0"/>
              </a:spcBef>
              <a:buFontTx/>
              <a:buNone/>
            </a:pPr>
            <a:r>
              <a:rPr lang="en-US" altLang="en-US" sz="2000" dirty="0">
                <a:solidFill>
                  <a:schemeClr val="tx2"/>
                </a:solidFill>
                <a:latin typeface="Times New Roman" panose="02020603050405020304" pitchFamily="18" charset="0"/>
              </a:rPr>
              <a:t>Pitting Failure of 1” Ground Control Standard Specimen after 3.5 million cycles @ 400 KSI Contact Stress Loading</a:t>
            </a:r>
          </a:p>
        </p:txBody>
      </p:sp>
    </p:spTree>
    <p:extLst>
      <p:ext uri="{BB962C8B-B14F-4D97-AF65-F5344CB8AC3E}">
        <p14:creationId xmlns:p14="http://schemas.microsoft.com/office/powerpoint/2010/main" val="18268345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545265" y="1198498"/>
            <a:ext cx="6553200" cy="538163"/>
          </a:xfrm>
          <a:prstGeom prst="rect">
            <a:avLst/>
          </a:prstGeom>
          <a:solidFill>
            <a:schemeClr val="accent5">
              <a:lumMod val="60000"/>
              <a:lumOff val="40000"/>
            </a:schemeClr>
          </a:solidFill>
          <a:ln w="19050">
            <a:solidFill>
              <a:schemeClr val="tx2"/>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solidFill>
                  <a:schemeClr val="tx2"/>
                </a:solidFill>
              </a:rPr>
              <a:t>Beveled Spur Gear After Tooth Grinding</a:t>
            </a:r>
          </a:p>
        </p:txBody>
      </p:sp>
      <p:sp>
        <p:nvSpPr>
          <p:cNvPr id="6" name="Text Box 7"/>
          <p:cNvSpPr txBox="1">
            <a:spLocks noChangeArrowheads="1"/>
          </p:cNvSpPr>
          <p:nvPr/>
        </p:nvSpPr>
        <p:spPr bwMode="auto">
          <a:xfrm>
            <a:off x="771340" y="2770641"/>
            <a:ext cx="1817688" cy="1398588"/>
          </a:xfrm>
          <a:prstGeom prst="rect">
            <a:avLst/>
          </a:prstGeom>
          <a:solidFill>
            <a:schemeClr val="accent5">
              <a:lumMod val="60000"/>
              <a:lumOff val="40000"/>
            </a:schemeClr>
          </a:solidFill>
          <a:ln w="2540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Note; tooth</a:t>
            </a:r>
          </a:p>
          <a:p>
            <a:pPr algn="ctr" eaLnBrk="1" hangingPunct="1">
              <a:spcBef>
                <a:spcPct val="0"/>
              </a:spcBef>
              <a:buFontTx/>
              <a:buNone/>
            </a:pPr>
            <a:r>
              <a:rPr lang="en-US" altLang="en-US" sz="2800" dirty="0">
                <a:solidFill>
                  <a:schemeClr val="tx2"/>
                </a:solidFill>
                <a:latin typeface="Times New Roman" panose="02020603050405020304" pitchFamily="18" charset="0"/>
              </a:rPr>
              <a:t>showing </a:t>
            </a:r>
          </a:p>
          <a:p>
            <a:pPr algn="ctr" eaLnBrk="1" hangingPunct="1">
              <a:spcBef>
                <a:spcPct val="0"/>
              </a:spcBef>
              <a:buFontTx/>
              <a:buNone/>
            </a:pPr>
            <a:r>
              <a:rPr lang="en-US" altLang="en-US" sz="2800" dirty="0">
                <a:solidFill>
                  <a:schemeClr val="tx2"/>
                </a:solidFill>
                <a:latin typeface="Times New Roman" panose="02020603050405020304" pitchFamily="18" charset="0"/>
              </a:rPr>
              <a:t>grind lines</a:t>
            </a:r>
          </a:p>
        </p:txBody>
      </p:sp>
      <p:pic>
        <p:nvPicPr>
          <p:cNvPr id="7" name="Picture 6" descr="Bevel Gear Showing Gear Grinding Lines"/>
          <p:cNvPicPr>
            <a:picLocks noChangeAspect="1" noChangeArrowheads="1"/>
          </p:cNvPicPr>
          <p:nvPr/>
        </p:nvPicPr>
        <p:blipFill>
          <a:blip r:embed="rId3">
            <a:extLst>
              <a:ext uri="{28A0092B-C50C-407E-A947-70E740481C1C}">
                <a14:useLocalDpi xmlns:a14="http://schemas.microsoft.com/office/drawing/2010/main" val="0"/>
              </a:ext>
            </a:extLst>
          </a:blip>
          <a:srcRect l="-2" t="19289" r="46555" b="25697"/>
          <a:stretch>
            <a:fillRect/>
          </a:stretch>
        </p:blipFill>
        <p:spPr bwMode="auto">
          <a:xfrm>
            <a:off x="3505200" y="1987533"/>
            <a:ext cx="4572000" cy="379434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Line 8"/>
          <p:cNvSpPr>
            <a:spLocks noChangeShapeType="1"/>
          </p:cNvSpPr>
          <p:nvPr/>
        </p:nvSpPr>
        <p:spPr bwMode="auto">
          <a:xfrm>
            <a:off x="2590800" y="3505200"/>
            <a:ext cx="2819399" cy="704532"/>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itle 2"/>
          <p:cNvSpPr>
            <a:spLocks noGrp="1"/>
          </p:cNvSpPr>
          <p:nvPr>
            <p:ph type="title"/>
          </p:nvPr>
        </p:nvSpPr>
        <p:spPr>
          <a:xfrm>
            <a:off x="304799" y="82588"/>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Traditional Ground Finish; Part is ready for installation</a:t>
            </a:r>
          </a:p>
        </p:txBody>
      </p:sp>
    </p:spTree>
    <p:extLst>
      <p:ext uri="{BB962C8B-B14F-4D97-AF65-F5344CB8AC3E}">
        <p14:creationId xmlns:p14="http://schemas.microsoft.com/office/powerpoint/2010/main" val="1614019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386" y="-38100"/>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29</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580646" y="1223222"/>
            <a:ext cx="4135106" cy="400110"/>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Virtual Elimination of Contact Fatigue</a:t>
            </a:r>
          </a:p>
        </p:txBody>
      </p:sp>
      <p:sp>
        <p:nvSpPr>
          <p:cNvPr id="9" name="Text Box 5"/>
          <p:cNvSpPr txBox="1">
            <a:spLocks noChangeArrowheads="1"/>
          </p:cNvSpPr>
          <p:nvPr/>
        </p:nvSpPr>
        <p:spPr bwMode="auto">
          <a:xfrm>
            <a:off x="2230472" y="1775395"/>
            <a:ext cx="4835454" cy="400110"/>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R/SCF Test Results ISF Prepared Specimens</a:t>
            </a:r>
          </a:p>
        </p:txBody>
      </p:sp>
      <p:graphicFrame>
        <p:nvGraphicFramePr>
          <p:cNvPr id="12" name="Group 209"/>
          <p:cNvGraphicFramePr>
            <a:graphicFrameLocks noGrp="1"/>
          </p:cNvGraphicFramePr>
          <p:nvPr>
            <p:extLst>
              <p:ext uri="{D42A27DB-BD31-4B8C-83A1-F6EECF244321}">
                <p14:modId xmlns:p14="http://schemas.microsoft.com/office/powerpoint/2010/main" val="1644852869"/>
              </p:ext>
            </p:extLst>
          </p:nvPr>
        </p:nvGraphicFramePr>
        <p:xfrm>
          <a:off x="838200" y="2327568"/>
          <a:ext cx="7467600" cy="3565970"/>
        </p:xfrm>
        <a:graphic>
          <a:graphicData uri="http://schemas.openxmlformats.org/drawingml/2006/table">
            <a:tbl>
              <a:tblPr/>
              <a:tblGrid>
                <a:gridCol w="2200977">
                  <a:extLst>
                    <a:ext uri="{9D8B030D-6E8A-4147-A177-3AD203B41FA5}">
                      <a16:colId xmlns:a16="http://schemas.microsoft.com/office/drawing/2014/main" val="20000"/>
                    </a:ext>
                  </a:extLst>
                </a:gridCol>
                <a:gridCol w="1715945">
                  <a:extLst>
                    <a:ext uri="{9D8B030D-6E8A-4147-A177-3AD203B41FA5}">
                      <a16:colId xmlns:a16="http://schemas.microsoft.com/office/drawing/2014/main" val="20001"/>
                    </a:ext>
                  </a:extLst>
                </a:gridCol>
                <a:gridCol w="2043765">
                  <a:extLst>
                    <a:ext uri="{9D8B030D-6E8A-4147-A177-3AD203B41FA5}">
                      <a16:colId xmlns:a16="http://schemas.microsoft.com/office/drawing/2014/main" val="20002"/>
                    </a:ext>
                  </a:extLst>
                </a:gridCol>
                <a:gridCol w="1506913">
                  <a:extLst>
                    <a:ext uri="{9D8B030D-6E8A-4147-A177-3AD203B41FA5}">
                      <a16:colId xmlns:a16="http://schemas.microsoft.com/office/drawing/2014/main" val="20003"/>
                    </a:ext>
                  </a:extLst>
                </a:gridCol>
              </a:tblGrid>
              <a:tr h="5776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cs typeface="Arial" charset="0"/>
                        </a:rPr>
                        <a:t>Sample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cs typeface="Arial" charset="0"/>
                        </a:rPr>
                        <a:t>I.D.</a:t>
                      </a: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Contact Stress Loading in </a:t>
                      </a:r>
                      <a:r>
                        <a:rPr kumimoji="0" lang="en-US" sz="1700" b="0" i="0" u="none" strike="noStrike" cap="none" normalizeH="0" baseline="0" dirty="0" err="1">
                          <a:ln>
                            <a:noFill/>
                          </a:ln>
                          <a:solidFill>
                            <a:schemeClr val="tx2"/>
                          </a:solidFill>
                          <a:effectLst/>
                          <a:latin typeface="Times New Roman" pitchFamily="18" charset="0"/>
                        </a:rPr>
                        <a:t>ksi</a:t>
                      </a:r>
                      <a:endParaRPr kumimoji="0" lang="en-US" sz="1700" b="0" i="0" u="none" strike="noStrike" cap="none" normalizeH="0" baseline="0" dirty="0">
                        <a:ln>
                          <a:noFill/>
                        </a:ln>
                        <a:solidFill>
                          <a:schemeClr val="tx2"/>
                        </a:solidFill>
                        <a:effectLst/>
                        <a:latin typeface="Times New Roman" pitchFamily="18" charset="0"/>
                      </a:endParaRP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Duration in millions of cycles</a:t>
                      </a: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Failure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Mode</a:t>
                      </a: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33005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2"/>
                        </a:solidFill>
                        <a:effectLst/>
                        <a:latin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2"/>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2"/>
                        </a:solidFill>
                        <a:effectLst/>
                        <a:latin typeface="Times New Roman" pitchFamily="18" charset="0"/>
                        <a:cs typeface="Arial" charset="0"/>
                      </a:endParaRP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400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20.0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No Failure</a:t>
                      </a: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1"/>
                  </a:ext>
                </a:extLst>
              </a:tr>
              <a:tr h="33005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425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20.0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vMerge="1">
                  <a:txBody>
                    <a:bodyPr/>
                    <a:lstStyle/>
                    <a:p>
                      <a:endParaRPr lang="en-US"/>
                    </a:p>
                  </a:txBody>
                  <a:tcPr/>
                </a:tc>
                <a:extLst>
                  <a:ext uri="{0D108BD9-81ED-4DB2-BD59-A6C34878D82A}">
                    <a16:rowId xmlns:a16="http://schemas.microsoft.com/office/drawing/2014/main" val="10002"/>
                  </a:ext>
                </a:extLst>
              </a:tr>
              <a:tr h="41264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450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22.4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vMerge="1">
                  <a:txBody>
                    <a:bodyPr/>
                    <a:lstStyle/>
                    <a:p>
                      <a:endParaRPr lang="en-US"/>
                    </a:p>
                  </a:txBody>
                  <a:tcPr/>
                </a:tc>
                <a:extLst>
                  <a:ext uri="{0D108BD9-81ED-4DB2-BD59-A6C34878D82A}">
                    <a16:rowId xmlns:a16="http://schemas.microsoft.com/office/drawing/2014/main" val="10003"/>
                  </a:ext>
                </a:extLst>
              </a:tr>
              <a:tr h="33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cs typeface="Arial" charset="0"/>
                        </a:rPr>
                        <a:t>Cumulative Result</a:t>
                      </a: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400-450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62.4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No Failure</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4"/>
                  </a:ext>
                </a:extLst>
              </a:tr>
              <a:tr h="33005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2"/>
                        </a:solidFill>
                        <a:effectLst/>
                        <a:latin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cs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2"/>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2"/>
                        </a:solidFill>
                        <a:effectLst/>
                        <a:latin typeface="Times New Roman" pitchFamily="18" charset="0"/>
                        <a:cs typeface="Arial" charset="0"/>
                      </a:endParaRP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400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No Failure</a:t>
                      </a: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33005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425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vMerge="1">
                  <a:txBody>
                    <a:bodyPr/>
                    <a:lstStyle/>
                    <a:p>
                      <a:endParaRPr lang="en-US"/>
                    </a:p>
                  </a:txBody>
                  <a:tcPr/>
                </a:tc>
                <a:extLst>
                  <a:ext uri="{0D108BD9-81ED-4DB2-BD59-A6C34878D82A}">
                    <a16:rowId xmlns:a16="http://schemas.microsoft.com/office/drawing/2014/main" val="10006"/>
                  </a:ext>
                </a:extLst>
              </a:tr>
              <a:tr h="41264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450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20.0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vMerge="1">
                  <a:txBody>
                    <a:bodyPr/>
                    <a:lstStyle/>
                    <a:p>
                      <a:endParaRPr lang="en-US"/>
                    </a:p>
                  </a:txBody>
                  <a:tcPr/>
                </a:tc>
                <a:extLst>
                  <a:ext uri="{0D108BD9-81ED-4DB2-BD59-A6C34878D82A}">
                    <a16:rowId xmlns:a16="http://schemas.microsoft.com/office/drawing/2014/main" val="10007"/>
                  </a:ext>
                </a:extLst>
              </a:tr>
              <a:tr h="33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cs typeface="Arial" charset="0"/>
                        </a:rPr>
                        <a:t>Cumulative Result</a:t>
                      </a:r>
                    </a:p>
                  </a:txBody>
                  <a:tcPr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400-450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2"/>
                          </a:solidFill>
                          <a:effectLst/>
                          <a:latin typeface="Times New Roman" pitchFamily="18" charset="0"/>
                        </a:rPr>
                        <a:t>30.0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2"/>
                          </a:solidFill>
                          <a:effectLst/>
                          <a:latin typeface="Times New Roman" pitchFamily="18" charset="0"/>
                        </a:rPr>
                        <a:t>No Failure</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41130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800"/>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30</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184640" y="1341302"/>
            <a:ext cx="4927118" cy="461665"/>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Virtual Elimination of Contact Fatigue</a:t>
            </a:r>
          </a:p>
        </p:txBody>
      </p:sp>
      <p:sp>
        <p:nvSpPr>
          <p:cNvPr id="9" name="Text Box 5"/>
          <p:cNvSpPr txBox="1">
            <a:spLocks noChangeArrowheads="1"/>
          </p:cNvSpPr>
          <p:nvPr/>
        </p:nvSpPr>
        <p:spPr bwMode="auto">
          <a:xfrm>
            <a:off x="5208041" y="2378571"/>
            <a:ext cx="3276600" cy="830997"/>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R/SCF Test</a:t>
            </a:r>
          </a:p>
          <a:p>
            <a:pPr algn="ctr" eaLnBrk="1" hangingPunct="1">
              <a:spcBef>
                <a:spcPct val="0"/>
              </a:spcBef>
              <a:buFontTx/>
              <a:buNone/>
            </a:pPr>
            <a:r>
              <a:rPr lang="en-US" altLang="en-US" sz="2400" dirty="0">
                <a:solidFill>
                  <a:schemeClr val="tx2"/>
                </a:solidFill>
                <a:latin typeface="Times New Roman" panose="02020603050405020304" pitchFamily="18" charset="0"/>
              </a:rPr>
              <a:t>Photographic Results</a:t>
            </a:r>
          </a:p>
        </p:txBody>
      </p:sp>
      <p:sp>
        <p:nvSpPr>
          <p:cNvPr id="13" name="Text Box 5"/>
          <p:cNvSpPr txBox="1">
            <a:spLocks noChangeArrowheads="1"/>
          </p:cNvSpPr>
          <p:nvPr/>
        </p:nvSpPr>
        <p:spPr bwMode="auto">
          <a:xfrm>
            <a:off x="4993478" y="3646967"/>
            <a:ext cx="3705726" cy="1938992"/>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Photo Shows</a:t>
            </a:r>
          </a:p>
          <a:p>
            <a:pPr algn="ctr" eaLnBrk="1" hangingPunct="1">
              <a:spcBef>
                <a:spcPct val="0"/>
              </a:spcBef>
              <a:buFontTx/>
              <a:buNone/>
            </a:pPr>
            <a:r>
              <a:rPr lang="en-US" altLang="en-US" sz="2400" dirty="0">
                <a:solidFill>
                  <a:schemeClr val="tx2"/>
                </a:solidFill>
                <a:latin typeface="Times New Roman" panose="02020603050405020304" pitchFamily="18" charset="0"/>
              </a:rPr>
              <a:t>1” REM ISF Specimen after</a:t>
            </a:r>
          </a:p>
          <a:p>
            <a:pPr algn="ctr" eaLnBrk="1" hangingPunct="1">
              <a:spcBef>
                <a:spcPct val="0"/>
              </a:spcBef>
              <a:buFontTx/>
              <a:buNone/>
            </a:pPr>
            <a:r>
              <a:rPr lang="en-US" altLang="en-US" sz="2400" dirty="0">
                <a:solidFill>
                  <a:schemeClr val="tx2"/>
                </a:solidFill>
                <a:latin typeface="Times New Roman" panose="02020603050405020304" pitchFamily="18" charset="0"/>
              </a:rPr>
              <a:t>62.4 million cycles @ 400, </a:t>
            </a:r>
          </a:p>
          <a:p>
            <a:pPr algn="ctr" eaLnBrk="1" hangingPunct="1">
              <a:spcBef>
                <a:spcPct val="0"/>
              </a:spcBef>
              <a:buFontTx/>
              <a:buNone/>
            </a:pPr>
            <a:r>
              <a:rPr lang="en-US" altLang="en-US" sz="2400" dirty="0">
                <a:solidFill>
                  <a:schemeClr val="tx2"/>
                </a:solidFill>
                <a:latin typeface="Times New Roman" panose="02020603050405020304" pitchFamily="18" charset="0"/>
              </a:rPr>
              <a:t>425 &amp; 450 KSI Contact Stress Loading</a:t>
            </a:r>
          </a:p>
        </p:txBody>
      </p:sp>
      <p:pic>
        <p:nvPicPr>
          <p:cNvPr id="14" name="Picture 7" descr="REM and Failed">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t="51613"/>
          <a:stretch>
            <a:fillRect/>
          </a:stretch>
        </p:blipFill>
        <p:spPr bwMode="auto">
          <a:xfrm>
            <a:off x="481263" y="2057400"/>
            <a:ext cx="4078333" cy="370165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1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3"/>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“Virtual Elimination of Contact Fatigue”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31</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184640" y="1237604"/>
            <a:ext cx="4927118" cy="461665"/>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rPr>
              <a:t>Virtual Elimination of Contact Fatigue</a:t>
            </a:r>
          </a:p>
        </p:txBody>
      </p:sp>
      <p:sp>
        <p:nvSpPr>
          <p:cNvPr id="9" name="Text Box 5"/>
          <p:cNvSpPr txBox="1">
            <a:spLocks noChangeArrowheads="1"/>
          </p:cNvSpPr>
          <p:nvPr/>
        </p:nvSpPr>
        <p:spPr bwMode="auto">
          <a:xfrm>
            <a:off x="3771900" y="1918709"/>
            <a:ext cx="4724400" cy="400110"/>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Combined R/SCF Test Photographic Results</a:t>
            </a:r>
          </a:p>
        </p:txBody>
      </p:sp>
      <p:pic>
        <p:nvPicPr>
          <p:cNvPr id="15" name="Picture 3" descr="REM and Failed">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43" y="1946273"/>
            <a:ext cx="2621410" cy="390163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495800" y="2538259"/>
            <a:ext cx="3276600" cy="3183581"/>
            <a:chOff x="4495800" y="2538259"/>
            <a:chExt cx="3276600" cy="3183581"/>
          </a:xfrm>
        </p:grpSpPr>
        <p:sp>
          <p:nvSpPr>
            <p:cNvPr id="16" name="Text Box 5"/>
            <p:cNvSpPr txBox="1">
              <a:spLocks noChangeArrowheads="1"/>
            </p:cNvSpPr>
            <p:nvPr/>
          </p:nvSpPr>
          <p:spPr bwMode="auto">
            <a:xfrm>
              <a:off x="4495800" y="2538259"/>
              <a:ext cx="3276600" cy="1446550"/>
            </a:xfrm>
            <a:prstGeom prst="rect">
              <a:avLst/>
            </a:prstGeom>
            <a:solidFill>
              <a:schemeClr val="accent5">
                <a:lumMod val="60000"/>
                <a:lumOff val="40000"/>
              </a:schemeClr>
            </a:solidFill>
            <a:ln w="1587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solidFill>
                    <a:schemeClr val="tx2"/>
                  </a:solidFill>
                  <a:latin typeface="Times New Roman" panose="02020603050405020304" pitchFamily="18" charset="0"/>
                </a:rPr>
                <a:t>Top Photo</a:t>
              </a:r>
            </a:p>
            <a:p>
              <a:pPr algn="ctr" eaLnBrk="1" hangingPunct="1">
                <a:spcBef>
                  <a:spcPct val="0"/>
                </a:spcBef>
                <a:buFontTx/>
                <a:buNone/>
              </a:pPr>
              <a:r>
                <a:rPr lang="en-US" altLang="en-US" sz="2000" dirty="0">
                  <a:solidFill>
                    <a:schemeClr val="tx2"/>
                  </a:solidFill>
                  <a:latin typeface="Times New Roman" panose="02020603050405020304" pitchFamily="18" charset="0"/>
                </a:rPr>
                <a:t>Standard Ground Specimen </a:t>
              </a:r>
            </a:p>
            <a:p>
              <a:pPr algn="ctr" eaLnBrk="1" hangingPunct="1">
                <a:spcBef>
                  <a:spcPct val="0"/>
                </a:spcBef>
                <a:buFontTx/>
                <a:buNone/>
              </a:pPr>
              <a:endParaRPr lang="en-US" altLang="en-US" sz="2000" dirty="0">
                <a:solidFill>
                  <a:schemeClr val="tx2"/>
                </a:solidFill>
                <a:latin typeface="Times New Roman" panose="02020603050405020304" pitchFamily="18" charset="0"/>
              </a:endParaRPr>
            </a:p>
            <a:p>
              <a:pPr algn="ctr" eaLnBrk="1" hangingPunct="1">
                <a:spcBef>
                  <a:spcPct val="0"/>
                </a:spcBef>
                <a:buFontTx/>
                <a:buNone/>
              </a:pPr>
              <a:endParaRPr lang="en-US" altLang="en-US" sz="800" dirty="0">
                <a:solidFill>
                  <a:schemeClr val="tx2"/>
                </a:solidFill>
                <a:latin typeface="Times New Roman" panose="02020603050405020304" pitchFamily="18" charset="0"/>
              </a:endParaRPr>
            </a:p>
            <a:p>
              <a:pPr algn="ctr" eaLnBrk="1" hangingPunct="1">
                <a:spcBef>
                  <a:spcPct val="0"/>
                </a:spcBef>
                <a:buFontTx/>
                <a:buNone/>
              </a:pPr>
              <a:r>
                <a:rPr lang="en-US" altLang="en-US" sz="2000" dirty="0">
                  <a:solidFill>
                    <a:schemeClr val="tx2"/>
                  </a:solidFill>
                  <a:latin typeface="Times New Roman" panose="02020603050405020304" pitchFamily="18" charset="0"/>
                </a:rPr>
                <a:t>after 3.5 million cycles</a:t>
              </a:r>
            </a:p>
          </p:txBody>
        </p:sp>
        <p:sp>
          <p:nvSpPr>
            <p:cNvPr id="17" name="Text Box 7"/>
            <p:cNvSpPr txBox="1">
              <a:spLocks noChangeArrowheads="1"/>
            </p:cNvSpPr>
            <p:nvPr/>
          </p:nvSpPr>
          <p:spPr bwMode="auto">
            <a:xfrm>
              <a:off x="5295900" y="3205162"/>
              <a:ext cx="1676400" cy="403225"/>
            </a:xfrm>
            <a:prstGeom prst="rect">
              <a:avLst/>
            </a:prstGeom>
            <a:solidFill>
              <a:srgbClr val="FFFF00"/>
            </a:solidFill>
            <a:ln w="63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rgbClr val="FF0000"/>
                  </a:solidFill>
                  <a:latin typeface="Times New Roman" panose="02020603050405020304" pitchFamily="18" charset="0"/>
                </a:rPr>
                <a:t>Pitting Failure</a:t>
              </a:r>
            </a:p>
          </p:txBody>
        </p:sp>
        <p:sp>
          <p:nvSpPr>
            <p:cNvPr id="18" name="Text Box 5"/>
            <p:cNvSpPr txBox="1">
              <a:spLocks noChangeArrowheads="1"/>
            </p:cNvSpPr>
            <p:nvPr/>
          </p:nvSpPr>
          <p:spPr bwMode="auto">
            <a:xfrm>
              <a:off x="4495800" y="4275290"/>
              <a:ext cx="3276600" cy="1446550"/>
            </a:xfrm>
            <a:prstGeom prst="rect">
              <a:avLst/>
            </a:prstGeom>
            <a:solidFill>
              <a:schemeClr val="accent5">
                <a:lumMod val="60000"/>
                <a:lumOff val="40000"/>
              </a:schemeClr>
            </a:solidFill>
            <a:ln w="1587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solidFill>
                    <a:schemeClr val="tx2"/>
                  </a:solidFill>
                  <a:latin typeface="Times New Roman" panose="02020603050405020304" pitchFamily="18" charset="0"/>
                </a:rPr>
                <a:t>Bottom Photo</a:t>
              </a:r>
            </a:p>
            <a:p>
              <a:pPr algn="ctr" eaLnBrk="1" hangingPunct="1">
                <a:spcBef>
                  <a:spcPct val="0"/>
                </a:spcBef>
                <a:buFontTx/>
                <a:buNone/>
              </a:pPr>
              <a:r>
                <a:rPr lang="en-US" altLang="en-US" sz="2000" dirty="0">
                  <a:solidFill>
                    <a:schemeClr val="tx2"/>
                  </a:solidFill>
                  <a:latin typeface="Times New Roman" panose="02020603050405020304" pitchFamily="18" charset="0"/>
                </a:rPr>
                <a:t>REM ISF Specimen </a:t>
              </a:r>
            </a:p>
            <a:p>
              <a:pPr algn="ctr" eaLnBrk="1" hangingPunct="1">
                <a:spcBef>
                  <a:spcPct val="0"/>
                </a:spcBef>
                <a:buFontTx/>
                <a:buNone/>
              </a:pPr>
              <a:endParaRPr lang="en-US" altLang="en-US" sz="2000" dirty="0">
                <a:solidFill>
                  <a:schemeClr val="tx2"/>
                </a:solidFill>
                <a:latin typeface="Times New Roman" panose="02020603050405020304" pitchFamily="18" charset="0"/>
              </a:endParaRPr>
            </a:p>
            <a:p>
              <a:pPr algn="ctr" eaLnBrk="1" hangingPunct="1">
                <a:spcBef>
                  <a:spcPct val="0"/>
                </a:spcBef>
                <a:buFontTx/>
                <a:buNone/>
              </a:pPr>
              <a:endParaRPr lang="en-US" altLang="en-US" sz="800" dirty="0">
                <a:solidFill>
                  <a:schemeClr val="tx2"/>
                </a:solidFill>
                <a:latin typeface="Times New Roman" panose="02020603050405020304" pitchFamily="18" charset="0"/>
              </a:endParaRPr>
            </a:p>
            <a:p>
              <a:pPr algn="ctr" eaLnBrk="1" hangingPunct="1">
                <a:spcBef>
                  <a:spcPct val="0"/>
                </a:spcBef>
                <a:buFontTx/>
                <a:buNone/>
              </a:pPr>
              <a:r>
                <a:rPr lang="en-US" altLang="en-US" sz="2000" dirty="0">
                  <a:solidFill>
                    <a:schemeClr val="tx2"/>
                  </a:solidFill>
                  <a:latin typeface="Times New Roman" panose="02020603050405020304" pitchFamily="18" charset="0"/>
                </a:rPr>
                <a:t>after 62.4 million cycles</a:t>
              </a:r>
            </a:p>
          </p:txBody>
        </p:sp>
        <p:sp>
          <p:nvSpPr>
            <p:cNvPr id="21" name="Text Box 7"/>
            <p:cNvSpPr txBox="1">
              <a:spLocks noChangeArrowheads="1"/>
            </p:cNvSpPr>
            <p:nvPr/>
          </p:nvSpPr>
          <p:spPr bwMode="auto">
            <a:xfrm>
              <a:off x="5124450" y="4953000"/>
              <a:ext cx="2019300" cy="403225"/>
            </a:xfrm>
            <a:prstGeom prst="rect">
              <a:avLst/>
            </a:prstGeom>
            <a:solidFill>
              <a:srgbClr val="FFFF00"/>
            </a:solidFill>
            <a:ln w="63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FF0000"/>
                  </a:solidFill>
                  <a:latin typeface="Times New Roman" panose="02020603050405020304" pitchFamily="18" charset="0"/>
                </a:rPr>
                <a:t>No Pitting Failure</a:t>
              </a:r>
            </a:p>
          </p:txBody>
        </p:sp>
      </p:grpSp>
    </p:spTree>
    <p:extLst>
      <p:ext uri="{BB962C8B-B14F-4D97-AF65-F5344CB8AC3E}">
        <p14:creationId xmlns:p14="http://schemas.microsoft.com/office/powerpoint/2010/main" val="2276359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Benefits of an ISF Surface</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32</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438527" y="1402149"/>
            <a:ext cx="4201791" cy="523220"/>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Conclusion; Benefits of ISF</a:t>
            </a:r>
            <a:endParaRPr lang="en-US" altLang="en-US" sz="2000" dirty="0">
              <a:solidFill>
                <a:schemeClr val="tx2"/>
              </a:solidFill>
              <a:latin typeface="Times New Roman" panose="02020603050405020304" pitchFamily="18" charset="0"/>
            </a:endParaRPr>
          </a:p>
        </p:txBody>
      </p:sp>
      <p:sp>
        <p:nvSpPr>
          <p:cNvPr id="9" name="Text Box 7"/>
          <p:cNvSpPr txBox="1">
            <a:spLocks noChangeArrowheads="1"/>
          </p:cNvSpPr>
          <p:nvPr/>
        </p:nvSpPr>
        <p:spPr bwMode="auto">
          <a:xfrm>
            <a:off x="206394" y="2240339"/>
            <a:ext cx="8883611" cy="3139321"/>
          </a:xfrm>
          <a:prstGeom prst="rect">
            <a:avLst/>
          </a:prstGeom>
          <a:solidFill>
            <a:schemeClr val="accent5">
              <a:lumMod val="60000"/>
              <a:lumOff val="40000"/>
            </a:schemeClr>
          </a:solidFill>
          <a:ln w="1587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Eliminate Component Break-on with controlled asperity planarization</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Eliminate metal debris in the lubricant stream</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More efficient metal-to-metal surface contact increases power density</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Compressive contact stresses are diffused over a larger area</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Reduction of parasitic, frictional heat generation.  Parts run cooler</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More efficient transfer of energy at metal-to-metal contact surfaces</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Reduction of contact fatigue failure</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Improved surface quality reduces onset of corrosion</a:t>
            </a:r>
          </a:p>
          <a:p>
            <a:pPr marL="342900" indent="-342900" eaLnBrk="1" hangingPunct="1">
              <a:spcBef>
                <a:spcPct val="0"/>
              </a:spcBef>
              <a:buFont typeface="Arial" panose="020B0604020202020204" pitchFamily="34" charset="0"/>
              <a:buChar char="•"/>
            </a:pPr>
            <a:r>
              <a:rPr lang="en-US" altLang="en-US" sz="2200" dirty="0">
                <a:solidFill>
                  <a:schemeClr val="tx2"/>
                </a:solidFill>
                <a:latin typeface="Times New Roman" panose="02020603050405020304" pitchFamily="18" charset="0"/>
              </a:rPr>
              <a:t>Improved surface quality electroplates more efficiently</a:t>
            </a:r>
          </a:p>
        </p:txBody>
      </p:sp>
    </p:spTree>
    <p:extLst>
      <p:ext uri="{BB962C8B-B14F-4D97-AF65-F5344CB8AC3E}">
        <p14:creationId xmlns:p14="http://schemas.microsoft.com/office/powerpoint/2010/main" val="2297469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382000" cy="685800"/>
          </a:xfrm>
        </p:spPr>
        <p:txBody>
          <a:bodyPr/>
          <a:lstStyle/>
          <a:p>
            <a:pPr>
              <a:spcBef>
                <a:spcPct val="20000"/>
              </a:spcBef>
            </a:pPr>
            <a:r>
              <a:rPr lang="en-US" sz="2400" i="1" dirty="0">
                <a:ln>
                  <a:solidFill>
                    <a:schemeClr val="tx1">
                      <a:alpha val="50000"/>
                    </a:schemeClr>
                  </a:solidFill>
                </a:ln>
                <a:solidFill>
                  <a:srgbClr val="3399CC"/>
                </a:solidFill>
                <a:latin typeface="Arial" charset="0"/>
                <a:cs typeface="Arial" charset="0"/>
              </a:rPr>
              <a:t>ISF Advantages; “Reduction of Surface Contact Stress” </a:t>
            </a:r>
          </a:p>
        </p:txBody>
      </p:sp>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33</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11" name="Text Box 2"/>
          <p:cNvSpPr txBox="1">
            <a:spLocks noChangeArrowheads="1"/>
          </p:cNvSpPr>
          <p:nvPr/>
        </p:nvSpPr>
        <p:spPr bwMode="auto">
          <a:xfrm>
            <a:off x="2543516" y="1402149"/>
            <a:ext cx="3991798" cy="830997"/>
          </a:xfrm>
          <a:prstGeom prst="rect">
            <a:avLst/>
          </a:prstGeom>
          <a:solidFill>
            <a:schemeClr val="accent5">
              <a:lumMod val="60000"/>
              <a:lumOff val="40000"/>
            </a:schemeClr>
          </a:solidFill>
          <a:ln w="19050">
            <a:solidFill>
              <a:schemeClr val="tx2"/>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REM Surface Engineering</a:t>
            </a:r>
          </a:p>
          <a:p>
            <a:pPr algn="ctr" eaLnBrk="1" hangingPunct="1">
              <a:spcBef>
                <a:spcPct val="0"/>
              </a:spcBef>
              <a:buFontTx/>
              <a:buNone/>
            </a:pPr>
            <a:r>
              <a:rPr lang="en-US" altLang="en-US" sz="2000" dirty="0">
                <a:solidFill>
                  <a:schemeClr val="tx2"/>
                </a:solidFill>
                <a:latin typeface="Times New Roman" panose="02020603050405020304" pitchFamily="18" charset="0"/>
              </a:rPr>
              <a:t>www.remchem.com</a:t>
            </a:r>
          </a:p>
        </p:txBody>
      </p:sp>
      <p:sp>
        <p:nvSpPr>
          <p:cNvPr id="17" name="Text Box 5"/>
          <p:cNvSpPr txBox="1">
            <a:spLocks noChangeArrowheads="1"/>
          </p:cNvSpPr>
          <p:nvPr/>
        </p:nvSpPr>
        <p:spPr bwMode="auto">
          <a:xfrm>
            <a:off x="1920894" y="2610061"/>
            <a:ext cx="5410200" cy="584775"/>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chemeClr val="tx2"/>
                </a:solidFill>
                <a:latin typeface="Times New Roman" panose="02020603050405020304" pitchFamily="18" charset="0"/>
              </a:rPr>
              <a:t>Surface Engineering Specialists</a:t>
            </a:r>
          </a:p>
        </p:txBody>
      </p:sp>
      <p:sp>
        <p:nvSpPr>
          <p:cNvPr id="9" name="Text Box 7"/>
          <p:cNvSpPr txBox="1">
            <a:spLocks noChangeArrowheads="1"/>
          </p:cNvSpPr>
          <p:nvPr/>
        </p:nvSpPr>
        <p:spPr bwMode="auto">
          <a:xfrm>
            <a:off x="184189" y="3475694"/>
            <a:ext cx="8883611" cy="2308324"/>
          </a:xfrm>
          <a:prstGeom prst="rect">
            <a:avLst/>
          </a:prstGeom>
          <a:solidFill>
            <a:schemeClr val="accent5">
              <a:lumMod val="60000"/>
              <a:lumOff val="40000"/>
            </a:schemeClr>
          </a:solidFill>
          <a:ln w="1587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An </a:t>
            </a:r>
            <a:r>
              <a:rPr lang="en-US" sz="2400" dirty="0">
                <a:solidFill>
                  <a:schemeClr val="tx2"/>
                </a:solidFill>
                <a:latin typeface="Times New Roman" panose="02020603050405020304" pitchFamily="18" charset="0"/>
                <a:cs typeface="Times New Roman" panose="02020603050405020304" pitchFamily="18" charset="0"/>
              </a:rPr>
              <a:t>ISO9001:2015/AS9100 Rev D Certified</a:t>
            </a:r>
            <a:r>
              <a:rPr lang="en-US" altLang="en-US" sz="2400" dirty="0">
                <a:solidFill>
                  <a:schemeClr val="tx2"/>
                </a:solidFill>
                <a:latin typeface="Times New Roman" panose="02020603050405020304" pitchFamily="18" charset="0"/>
                <a:cs typeface="Times New Roman" panose="02020603050405020304" pitchFamily="18" charset="0"/>
              </a:rPr>
              <a:t> Company </a:t>
            </a:r>
            <a:r>
              <a:rPr lang="en-US" altLang="en-US" sz="2400" dirty="0">
                <a:solidFill>
                  <a:schemeClr val="tx2"/>
                </a:solidFill>
                <a:latin typeface="Times New Roman" panose="02020603050405020304" pitchFamily="18" charset="0"/>
              </a:rPr>
              <a:t>With Offices In:</a:t>
            </a:r>
          </a:p>
          <a:p>
            <a:pPr eaLnBrk="1" hangingPunct="1">
              <a:spcBef>
                <a:spcPct val="0"/>
              </a:spcBef>
            </a:pPr>
            <a:r>
              <a:rPr lang="en-US" altLang="en-US" sz="2400" dirty="0">
                <a:solidFill>
                  <a:schemeClr val="tx2"/>
                </a:solidFill>
                <a:latin typeface="Times New Roman" panose="02020603050405020304" pitchFamily="18" charset="0"/>
              </a:rPr>
              <a:t> Manufacturing and JSS in Southington, CT</a:t>
            </a:r>
          </a:p>
          <a:p>
            <a:pPr eaLnBrk="1" hangingPunct="1">
              <a:spcBef>
                <a:spcPct val="0"/>
              </a:spcBef>
            </a:pPr>
            <a:r>
              <a:rPr lang="en-US" altLang="en-US" sz="2400" dirty="0">
                <a:solidFill>
                  <a:schemeClr val="tx2"/>
                </a:solidFill>
                <a:latin typeface="Times New Roman" panose="02020603050405020304" pitchFamily="18" charset="0"/>
              </a:rPr>
              <a:t> Serial Production Volume JSS in Merrillville, IN</a:t>
            </a:r>
          </a:p>
          <a:p>
            <a:pPr eaLnBrk="1" hangingPunct="1">
              <a:spcBef>
                <a:spcPct val="0"/>
              </a:spcBef>
            </a:pPr>
            <a:r>
              <a:rPr lang="en-US" altLang="en-US" sz="2400" dirty="0">
                <a:solidFill>
                  <a:schemeClr val="tx2"/>
                </a:solidFill>
                <a:latin typeface="Times New Roman" panose="02020603050405020304" pitchFamily="18" charset="0"/>
              </a:rPr>
              <a:t> Engineering, R&amp;D, Manuf. and JSS in Brenham, TX</a:t>
            </a:r>
          </a:p>
          <a:p>
            <a:pPr eaLnBrk="1" hangingPunct="1">
              <a:spcBef>
                <a:spcPct val="0"/>
              </a:spcBef>
            </a:pPr>
            <a:r>
              <a:rPr lang="en-US" altLang="en-US" sz="2400" dirty="0">
                <a:solidFill>
                  <a:schemeClr val="tx2"/>
                </a:solidFill>
                <a:latin typeface="Times New Roman" panose="02020603050405020304" pitchFamily="18" charset="0"/>
              </a:rPr>
              <a:t> Corporate Offices in Austin, TX</a:t>
            </a:r>
          </a:p>
          <a:p>
            <a:pPr eaLnBrk="1" hangingPunct="1">
              <a:spcBef>
                <a:spcPct val="0"/>
              </a:spcBef>
            </a:pPr>
            <a:r>
              <a:rPr lang="en-US" altLang="en-US" sz="2400" dirty="0">
                <a:solidFill>
                  <a:schemeClr val="tx2"/>
                </a:solidFill>
                <a:latin typeface="Times New Roman" panose="02020603050405020304" pitchFamily="18" charset="0"/>
              </a:rPr>
              <a:t> Manufacturing and JSS in St. </a:t>
            </a:r>
            <a:r>
              <a:rPr lang="en-US" altLang="en-US" sz="2400" dirty="0" err="1">
                <a:solidFill>
                  <a:schemeClr val="tx2"/>
                </a:solidFill>
                <a:latin typeface="Times New Roman" panose="02020603050405020304" pitchFamily="18" charset="0"/>
              </a:rPr>
              <a:t>Neots</a:t>
            </a:r>
            <a:r>
              <a:rPr lang="en-US" altLang="en-US" sz="2400" dirty="0">
                <a:solidFill>
                  <a:schemeClr val="tx2"/>
                </a:solidFill>
                <a:latin typeface="Times New Roman" panose="02020603050405020304" pitchFamily="18" charset="0"/>
              </a:rPr>
              <a:t>, </a:t>
            </a:r>
            <a:r>
              <a:rPr lang="en-US" altLang="en-US" sz="2400" dirty="0" err="1">
                <a:solidFill>
                  <a:schemeClr val="tx2"/>
                </a:solidFill>
                <a:latin typeface="Times New Roman" panose="02020603050405020304" pitchFamily="18" charset="0"/>
              </a:rPr>
              <a:t>Cambridgeshire</a:t>
            </a:r>
            <a:r>
              <a:rPr lang="en-US" altLang="en-US" sz="2400" dirty="0">
                <a:solidFill>
                  <a:schemeClr val="tx2"/>
                </a:solidFill>
                <a:latin typeface="Times New Roman" panose="02020603050405020304" pitchFamily="18" charset="0"/>
              </a:rPr>
              <a:t>, U.K.</a:t>
            </a:r>
          </a:p>
        </p:txBody>
      </p:sp>
    </p:spTree>
    <p:extLst>
      <p:ext uri="{BB962C8B-B14F-4D97-AF65-F5344CB8AC3E}">
        <p14:creationId xmlns:p14="http://schemas.microsoft.com/office/powerpoint/2010/main" val="3439297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3</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411915" y="1235749"/>
            <a:ext cx="6553200" cy="538163"/>
          </a:xfrm>
          <a:prstGeom prst="rect">
            <a:avLst/>
          </a:prstGeom>
          <a:solidFill>
            <a:schemeClr val="accent5">
              <a:lumMod val="60000"/>
              <a:lumOff val="40000"/>
            </a:schemeClr>
          </a:solidFill>
          <a:ln w="19050">
            <a:solidFill>
              <a:schemeClr val="tx2"/>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solidFill>
                  <a:schemeClr val="tx2"/>
                </a:solidFill>
              </a:rPr>
              <a:t>Magnified View of Ground Tooth Flank</a:t>
            </a:r>
          </a:p>
        </p:txBody>
      </p:sp>
      <p:pic>
        <p:nvPicPr>
          <p:cNvPr id="7" name="Picture 12" descr="Bearing to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8565" y="1944559"/>
            <a:ext cx="6819900" cy="3768815"/>
          </a:xfrm>
          <a:prstGeom prst="rect">
            <a:avLst/>
          </a:prstGeom>
          <a:solidFill>
            <a:schemeClr val="accent5">
              <a:lumMod val="60000"/>
              <a:lumOff val="40000"/>
            </a:schemeClr>
          </a:solidFill>
          <a:ln w="19050">
            <a:solidFill>
              <a:schemeClr val="tx1"/>
            </a:solidFill>
            <a:miter lim="800000"/>
            <a:headEnd/>
            <a:tailEnd/>
          </a:ln>
        </p:spPr>
      </p:pic>
      <p:sp>
        <p:nvSpPr>
          <p:cNvPr id="11" name="Title 2"/>
          <p:cNvSpPr>
            <a:spLocks noGrp="1"/>
          </p:cNvSpPr>
          <p:nvPr>
            <p:ph type="title"/>
          </p:nvPr>
        </p:nvSpPr>
        <p:spPr>
          <a:xfrm>
            <a:off x="255586" y="128814"/>
            <a:ext cx="86868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Traditional Ground Surface; Unidirectional &amp; Failure Initiative</a:t>
            </a:r>
          </a:p>
        </p:txBody>
      </p:sp>
    </p:spTree>
    <p:extLst>
      <p:ext uri="{BB962C8B-B14F-4D97-AF65-F5344CB8AC3E}">
        <p14:creationId xmlns:p14="http://schemas.microsoft.com/office/powerpoint/2010/main" val="2897758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4</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419780" y="1317023"/>
            <a:ext cx="6380642" cy="830997"/>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rPr>
              <a:t>The two opposing as-ground tooth flank surfaces during the initial break-in phase</a:t>
            </a:r>
          </a:p>
        </p:txBody>
      </p:sp>
      <p:sp>
        <p:nvSpPr>
          <p:cNvPr id="12" name="Text Box 4"/>
          <p:cNvSpPr txBox="1">
            <a:spLocks noChangeArrowheads="1"/>
          </p:cNvSpPr>
          <p:nvPr/>
        </p:nvSpPr>
        <p:spPr bwMode="auto">
          <a:xfrm>
            <a:off x="914400" y="5045214"/>
            <a:ext cx="7543800" cy="707886"/>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dirty="0">
                <a:solidFill>
                  <a:schemeClr val="tx2"/>
                </a:solidFill>
              </a:rPr>
              <a:t>Gear mesh compressive stress on opposing tooth flanks is concentrated into just a few asperity-to-asperity contact locations</a:t>
            </a:r>
          </a:p>
        </p:txBody>
      </p:sp>
      <p:grpSp>
        <p:nvGrpSpPr>
          <p:cNvPr id="9" name="Group 8"/>
          <p:cNvGrpSpPr/>
          <p:nvPr/>
        </p:nvGrpSpPr>
        <p:grpSpPr>
          <a:xfrm>
            <a:off x="304800" y="2285077"/>
            <a:ext cx="5486400" cy="2590800"/>
            <a:chOff x="287079" y="2286000"/>
            <a:chExt cx="5486400" cy="2590800"/>
          </a:xfrm>
        </p:grpSpPr>
        <p:pic>
          <p:nvPicPr>
            <p:cNvPr id="6" name="Picture 5" descr="Black mode step 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748" y="2286000"/>
              <a:ext cx="531805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87079" y="2375680"/>
              <a:ext cx="5486400" cy="2501120"/>
              <a:chOff x="287079" y="2375680"/>
              <a:chExt cx="5486400" cy="2501120"/>
            </a:xfrm>
          </p:grpSpPr>
          <p:pic>
            <p:nvPicPr>
              <p:cNvPr id="7" name="Picture 4" descr="Black mode step 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748" y="2930860"/>
                <a:ext cx="5318051" cy="194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7079" y="2375680"/>
                <a:ext cx="5486400" cy="2438400"/>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5486400" y="3118812"/>
            <a:ext cx="3652284" cy="923330"/>
            <a:chOff x="5486400" y="3118812"/>
            <a:chExt cx="3652284" cy="923330"/>
          </a:xfrm>
        </p:grpSpPr>
        <p:sp>
          <p:nvSpPr>
            <p:cNvPr id="11" name="Text Box 4"/>
            <p:cNvSpPr txBox="1">
              <a:spLocks noChangeArrowheads="1"/>
            </p:cNvSpPr>
            <p:nvPr/>
          </p:nvSpPr>
          <p:spPr bwMode="auto">
            <a:xfrm>
              <a:off x="6368498" y="3118812"/>
              <a:ext cx="2770186" cy="923330"/>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a:solidFill>
                    <a:schemeClr val="tx2"/>
                  </a:solidFill>
                </a:rPr>
                <a:t>Initial contact during break-in period is asperity to asperity</a:t>
              </a:r>
            </a:p>
          </p:txBody>
        </p:sp>
        <p:cxnSp>
          <p:nvCxnSpPr>
            <p:cNvPr id="15" name="Straight Arrow Connector 14"/>
            <p:cNvCxnSpPr>
              <a:stCxn id="11" idx="1"/>
            </p:cNvCxnSpPr>
            <p:nvPr/>
          </p:nvCxnSpPr>
          <p:spPr>
            <a:xfrm flipH="1" flipV="1">
              <a:off x="5486400" y="3414597"/>
              <a:ext cx="882098" cy="1658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1"/>
            </p:cNvCxnSpPr>
            <p:nvPr/>
          </p:nvCxnSpPr>
          <p:spPr>
            <a:xfrm flipH="1">
              <a:off x="5486400" y="3580477"/>
              <a:ext cx="882098" cy="1021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9" name="Title 2"/>
          <p:cNvSpPr>
            <a:spLocks noGrp="1"/>
          </p:cNvSpPr>
          <p:nvPr>
            <p:ph type="title"/>
          </p:nvPr>
        </p:nvSpPr>
        <p:spPr>
          <a:xfrm>
            <a:off x="457200" y="74346"/>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As Ground Opposing Surfaces; Contact Inefficiency</a:t>
            </a:r>
          </a:p>
        </p:txBody>
      </p:sp>
    </p:spTree>
    <p:extLst>
      <p:ext uri="{BB962C8B-B14F-4D97-AF65-F5344CB8AC3E}">
        <p14:creationId xmlns:p14="http://schemas.microsoft.com/office/powerpoint/2010/main" val="4090551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5</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1447800" y="1198498"/>
            <a:ext cx="6650665" cy="523220"/>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solidFill>
                  <a:schemeClr val="tx2"/>
                </a:solidFill>
              </a:rPr>
              <a:t>Beveled Spur Gear After ISF Processing</a:t>
            </a:r>
          </a:p>
        </p:txBody>
      </p:sp>
      <p:sp>
        <p:nvSpPr>
          <p:cNvPr id="6" name="Text Box 7"/>
          <p:cNvSpPr txBox="1">
            <a:spLocks noChangeArrowheads="1"/>
          </p:cNvSpPr>
          <p:nvPr/>
        </p:nvSpPr>
        <p:spPr bwMode="auto">
          <a:xfrm>
            <a:off x="280725" y="2895600"/>
            <a:ext cx="3200400" cy="1384995"/>
          </a:xfrm>
          <a:prstGeom prst="rect">
            <a:avLst/>
          </a:prstGeom>
          <a:solidFill>
            <a:schemeClr val="accent5">
              <a:lumMod val="60000"/>
              <a:lumOff val="40000"/>
            </a:schemeClr>
          </a:solidFill>
          <a:ln w="2540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latin typeface="Times New Roman" panose="02020603050405020304" pitchFamily="18" charset="0"/>
              </a:rPr>
              <a:t>Same gear tooth after ISF, surface asperities planarized</a:t>
            </a:r>
          </a:p>
        </p:txBody>
      </p:sp>
      <p:pic>
        <p:nvPicPr>
          <p:cNvPr id="7" name="Picture 6" descr="Isotropically Finished Bevel G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702" y="1902996"/>
            <a:ext cx="4116498" cy="38140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3"/>
          <p:cNvCxnSpPr>
            <a:cxnSpLocks noChangeShapeType="1"/>
            <a:stCxn id="6" idx="3"/>
          </p:cNvCxnSpPr>
          <p:nvPr/>
        </p:nvCxnSpPr>
        <p:spPr bwMode="auto">
          <a:xfrm>
            <a:off x="3481125" y="3588098"/>
            <a:ext cx="1929075" cy="692497"/>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2"/>
          <p:cNvSpPr>
            <a:spLocks noGrp="1"/>
          </p:cNvSpPr>
          <p:nvPr>
            <p:ph type="title"/>
          </p:nvPr>
        </p:nvSpPr>
        <p:spPr>
          <a:xfrm>
            <a:off x="457200" y="79159"/>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ISF Processed Part; Controlled Asperity Planarization</a:t>
            </a:r>
          </a:p>
        </p:txBody>
      </p:sp>
    </p:spTree>
    <p:extLst>
      <p:ext uri="{BB962C8B-B14F-4D97-AF65-F5344CB8AC3E}">
        <p14:creationId xmlns:p14="http://schemas.microsoft.com/office/powerpoint/2010/main" val="38568666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6</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6" name="Text Box 4"/>
          <p:cNvSpPr txBox="1">
            <a:spLocks noChangeArrowheads="1"/>
          </p:cNvSpPr>
          <p:nvPr/>
        </p:nvSpPr>
        <p:spPr bwMode="auto">
          <a:xfrm>
            <a:off x="2324100" y="1291030"/>
            <a:ext cx="4800600" cy="830997"/>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rPr>
              <a:t>REM ISF Isotropic Super Finish Enhanced Surface Texture</a:t>
            </a:r>
          </a:p>
        </p:txBody>
      </p:sp>
      <p:pic>
        <p:nvPicPr>
          <p:cNvPr id="7" name="Picture 7" descr="Bearing to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343121"/>
            <a:ext cx="6096000" cy="3263515"/>
          </a:xfrm>
          <a:prstGeom prst="rect">
            <a:avLst/>
          </a:prstGeom>
          <a:solidFill>
            <a:schemeClr val="accent5">
              <a:lumMod val="60000"/>
              <a:lumOff val="40000"/>
            </a:schemeClr>
          </a:solidFill>
          <a:ln w="19050">
            <a:solidFill>
              <a:schemeClr val="tx1"/>
            </a:solidFill>
            <a:miter lim="800000"/>
            <a:headEnd/>
            <a:tailEnd/>
          </a:ln>
        </p:spPr>
      </p:pic>
      <p:sp>
        <p:nvSpPr>
          <p:cNvPr id="11" name="Title 2"/>
          <p:cNvSpPr>
            <a:spLocks noGrp="1"/>
          </p:cNvSpPr>
          <p:nvPr>
            <p:ph type="title"/>
          </p:nvPr>
        </p:nvSpPr>
        <p:spPr>
          <a:xfrm>
            <a:off x="457200" y="0"/>
            <a:ext cx="85344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ISF Surface; Non-directional &amp; Textured for Lube Retention</a:t>
            </a:r>
          </a:p>
        </p:txBody>
      </p:sp>
    </p:spTree>
    <p:extLst>
      <p:ext uri="{BB962C8B-B14F-4D97-AF65-F5344CB8AC3E}">
        <p14:creationId xmlns:p14="http://schemas.microsoft.com/office/powerpoint/2010/main" val="4041191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7</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5" name="Text Box 4"/>
          <p:cNvSpPr txBox="1">
            <a:spLocks noChangeArrowheads="1"/>
          </p:cNvSpPr>
          <p:nvPr/>
        </p:nvSpPr>
        <p:spPr bwMode="auto">
          <a:xfrm>
            <a:off x="463796" y="1565637"/>
            <a:ext cx="8521208" cy="461665"/>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tx2"/>
                </a:solidFill>
              </a:rPr>
              <a:t>Two REM ISF gear tooth flanks during initial contact loading</a:t>
            </a:r>
          </a:p>
        </p:txBody>
      </p:sp>
      <p:sp>
        <p:nvSpPr>
          <p:cNvPr id="13" name="Text Box 4"/>
          <p:cNvSpPr txBox="1">
            <a:spLocks noChangeArrowheads="1"/>
          </p:cNvSpPr>
          <p:nvPr/>
        </p:nvSpPr>
        <p:spPr bwMode="auto">
          <a:xfrm>
            <a:off x="723900" y="5073787"/>
            <a:ext cx="7696200" cy="707886"/>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dirty="0">
                <a:solidFill>
                  <a:schemeClr val="tx2"/>
                </a:solidFill>
              </a:rPr>
              <a:t>Gear mesh compressive stress on opposing tooth flanks is much lower because it is now diffused across a larger surface area.</a:t>
            </a:r>
          </a:p>
        </p:txBody>
      </p:sp>
      <p:grpSp>
        <p:nvGrpSpPr>
          <p:cNvPr id="4" name="Group 3"/>
          <p:cNvGrpSpPr/>
          <p:nvPr/>
        </p:nvGrpSpPr>
        <p:grpSpPr>
          <a:xfrm>
            <a:off x="838200" y="2575030"/>
            <a:ext cx="4509656" cy="2231454"/>
            <a:chOff x="838200" y="2590800"/>
            <a:chExt cx="4572000" cy="2330429"/>
          </a:xfrm>
        </p:grpSpPr>
        <p:pic>
          <p:nvPicPr>
            <p:cNvPr id="6" name="Picture 6" descr="Black mode step 1-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958" b="48063"/>
            <a:stretch/>
          </p:blipFill>
          <p:spPr bwMode="auto">
            <a:xfrm>
              <a:off x="928256" y="2689775"/>
              <a:ext cx="441960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Black mode step 1-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116" b="7508"/>
            <a:stretch/>
          </p:blipFill>
          <p:spPr bwMode="auto">
            <a:xfrm>
              <a:off x="914401" y="3625828"/>
              <a:ext cx="4419600" cy="12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2590800"/>
              <a:ext cx="4572000" cy="2330429"/>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181600" y="3201843"/>
            <a:ext cx="3491344" cy="1015663"/>
            <a:chOff x="5181600" y="3201843"/>
            <a:chExt cx="3491344" cy="1015663"/>
          </a:xfrm>
        </p:grpSpPr>
        <p:sp>
          <p:nvSpPr>
            <p:cNvPr id="11" name="Text Box 4"/>
            <p:cNvSpPr txBox="1">
              <a:spLocks noChangeArrowheads="1"/>
            </p:cNvSpPr>
            <p:nvPr/>
          </p:nvSpPr>
          <p:spPr bwMode="auto">
            <a:xfrm>
              <a:off x="6148285" y="3201843"/>
              <a:ext cx="2524659" cy="1015663"/>
            </a:xfrm>
            <a:prstGeom prst="rect">
              <a:avLst/>
            </a:prstGeom>
            <a:solidFill>
              <a:schemeClr val="accent5">
                <a:lumMod val="60000"/>
                <a:lumOff val="40000"/>
              </a:schemeClr>
            </a:solidFill>
            <a:ln w="19050">
              <a:solidFill>
                <a:schemeClr val="tx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dirty="0">
                  <a:solidFill>
                    <a:schemeClr val="tx2"/>
                  </a:solidFill>
                </a:rPr>
                <a:t>Asperities have undergone controlled leveling</a:t>
              </a:r>
            </a:p>
          </p:txBody>
        </p:sp>
        <p:cxnSp>
          <p:nvCxnSpPr>
            <p:cNvPr id="15" name="Straight Arrow Connector 14"/>
            <p:cNvCxnSpPr/>
            <p:nvPr/>
          </p:nvCxnSpPr>
          <p:spPr>
            <a:xfrm flipH="1" flipV="1">
              <a:off x="5181600" y="3560249"/>
              <a:ext cx="966685" cy="1305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181600" y="3699535"/>
              <a:ext cx="966686" cy="827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9" name="Title 2"/>
          <p:cNvSpPr>
            <a:spLocks noGrp="1"/>
          </p:cNvSpPr>
          <p:nvPr>
            <p:ph type="title"/>
          </p:nvPr>
        </p:nvSpPr>
        <p:spPr>
          <a:xfrm>
            <a:off x="590512" y="117859"/>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Asperities Planarized</a:t>
            </a:r>
          </a:p>
        </p:txBody>
      </p:sp>
    </p:spTree>
    <p:extLst>
      <p:ext uri="{BB962C8B-B14F-4D97-AF65-F5344CB8AC3E}">
        <p14:creationId xmlns:p14="http://schemas.microsoft.com/office/powerpoint/2010/main" val="136715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29918C50-47A0-45B1-B2AF-854AE1C1F1F2}" type="slidenum">
              <a:rPr lang="en-US" smtClean="0"/>
              <a:pPr>
                <a:defRPr/>
              </a:pPr>
              <a:t>8</a:t>
            </a:fld>
            <a:r>
              <a:rPr lang="en-US"/>
              <a:t> |</a:t>
            </a:r>
            <a:endParaRPr lang="en-US" dirty="0"/>
          </a:p>
        </p:txBody>
      </p:sp>
      <p:sp>
        <p:nvSpPr>
          <p:cNvPr id="10" name="Rectangle 9"/>
          <p:cNvSpPr/>
          <p:nvPr/>
        </p:nvSpPr>
        <p:spPr>
          <a:xfrm>
            <a:off x="0" y="6629400"/>
            <a:ext cx="2159566" cy="276999"/>
          </a:xfrm>
          <a:prstGeom prst="rect">
            <a:avLst/>
          </a:prstGeom>
        </p:spPr>
        <p:txBody>
          <a:bodyPr wrap="none">
            <a:spAutoFit/>
          </a:bodyPr>
          <a:lstStyle/>
          <a:p>
            <a:r>
              <a:rPr lang="en-US" sz="1200" dirty="0"/>
              <a:t>© 2015 REM Chemicals, Inc.</a:t>
            </a:r>
          </a:p>
        </p:txBody>
      </p:sp>
      <p:sp>
        <p:nvSpPr>
          <p:cNvPr id="6" name="Text Box 10"/>
          <p:cNvSpPr txBox="1">
            <a:spLocks noChangeArrowheads="1"/>
          </p:cNvSpPr>
          <p:nvPr/>
        </p:nvSpPr>
        <p:spPr bwMode="auto">
          <a:xfrm>
            <a:off x="457200" y="1343024"/>
            <a:ext cx="8229599" cy="523220"/>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chemeClr val="tx2"/>
                </a:solidFill>
                <a:latin typeface="Times New Roman" panose="02020603050405020304" pitchFamily="18" charset="0"/>
              </a:rPr>
              <a:t>ISF is Generated in a Vibratory Bowl or a Vibratory Tub</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132" y="2222839"/>
            <a:ext cx="4165034" cy="3185896"/>
          </a:xfrm>
          <a:prstGeom prst="rect">
            <a:avLst/>
          </a:prstGeom>
          <a:ln w="19050">
            <a:solidFill>
              <a:schemeClr val="tx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9003"/>
          <a:stretch/>
        </p:blipFill>
        <p:spPr>
          <a:xfrm>
            <a:off x="228599" y="2217052"/>
            <a:ext cx="4191001" cy="3185896"/>
          </a:xfrm>
          <a:prstGeom prst="rect">
            <a:avLst/>
          </a:prstGeom>
          <a:ln w="19050">
            <a:solidFill>
              <a:schemeClr val="tx1"/>
            </a:solidFill>
          </a:ln>
        </p:spPr>
      </p:pic>
      <p:sp>
        <p:nvSpPr>
          <p:cNvPr id="11" name="Title 2"/>
          <p:cNvSpPr>
            <a:spLocks noGrp="1"/>
          </p:cNvSpPr>
          <p:nvPr>
            <p:ph type="title"/>
          </p:nvPr>
        </p:nvSpPr>
        <p:spPr>
          <a:xfrm>
            <a:off x="478465" y="43998"/>
            <a:ext cx="8382000" cy="685800"/>
          </a:xfrm>
        </p:spPr>
        <p:txBody>
          <a:bodyPr/>
          <a:lstStyle/>
          <a:p>
            <a:pPr>
              <a:spcBef>
                <a:spcPct val="20000"/>
              </a:spcBef>
            </a:pPr>
            <a:r>
              <a:rPr lang="en-US" sz="2500" i="1" dirty="0">
                <a:ln>
                  <a:solidFill>
                    <a:schemeClr val="tx1">
                      <a:alpha val="50000"/>
                    </a:schemeClr>
                  </a:solidFill>
                </a:ln>
                <a:solidFill>
                  <a:srgbClr val="3399CC"/>
                </a:solidFill>
                <a:latin typeface="Arial" charset="0"/>
                <a:cs typeface="Arial" charset="0"/>
              </a:rPr>
              <a:t>The ISF Process; Processing Equipment Traditional </a:t>
            </a:r>
          </a:p>
        </p:txBody>
      </p:sp>
    </p:spTree>
    <p:extLst>
      <p:ext uri="{BB962C8B-B14F-4D97-AF65-F5344CB8AC3E}">
        <p14:creationId xmlns:p14="http://schemas.microsoft.com/office/powerpoint/2010/main" val="4110831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60204</TotalTime>
  <Words>1732</Words>
  <Application>Microsoft Office PowerPoint</Application>
  <PresentationFormat>On-screen Show (4:3)</PresentationFormat>
  <Paragraphs>362</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Times New Roman</vt:lpstr>
      <vt:lpstr>Office Theme</vt:lpstr>
      <vt:lpstr>The Basics of Automotive Surface Engineering by Isotropic Superfinishing</vt:lpstr>
      <vt:lpstr>Traditional Processing; Grinding or Lapping</vt:lpstr>
      <vt:lpstr>Traditional Ground Finish; Part is ready for installation</vt:lpstr>
      <vt:lpstr>Traditional Ground Surface; Unidirectional &amp; Failure Initiative</vt:lpstr>
      <vt:lpstr>As Ground Opposing Surfaces; Contact Inefficiency</vt:lpstr>
      <vt:lpstr>ISF Processed Part; Controlled Asperity Planarization</vt:lpstr>
      <vt:lpstr>ISF Surface; Non-directional &amp; Textured for Lube Retention</vt:lpstr>
      <vt:lpstr>The ISF Process; Asperities Planarized</vt:lpstr>
      <vt:lpstr>The ISF Process; Processing Equipment Traditional </vt:lpstr>
      <vt:lpstr>The ISF Process; Processing Equipment Rapid ISF </vt:lpstr>
      <vt:lpstr>Non-Abrasive Media for Controlled Asperity Removal</vt:lpstr>
      <vt:lpstr>The ISF Process; Planarization Mechanism </vt:lpstr>
      <vt:lpstr>The ISF Process; Planarization Mechanism </vt:lpstr>
      <vt:lpstr>The ISF Process; Planarization Mechanism </vt:lpstr>
      <vt:lpstr>The ISF Process; Planarization Mechanism </vt:lpstr>
      <vt:lpstr>The ISF Process; Planarization Mechanism </vt:lpstr>
      <vt:lpstr>The ISF Process; Planarization Mechanism </vt:lpstr>
      <vt:lpstr>ISF Processing; Burnish to produce clean final surface  </vt:lpstr>
      <vt:lpstr>ISF Processing; the Planarization Mechanism</vt:lpstr>
      <vt:lpstr>This ISF Process; Final Finish</vt:lpstr>
      <vt:lpstr>ISF Advantages “Eliminate Component Break-in” </vt:lpstr>
      <vt:lpstr>PowerPoint Presentation</vt:lpstr>
      <vt:lpstr>No Component Break-in; Parts Run Cooler </vt:lpstr>
      <vt:lpstr>Reducing Parasitic Friction; Parts Run Smoother</vt:lpstr>
      <vt:lpstr>ISF Advantages; “Virtual Elimination of Contact Fatigue” </vt:lpstr>
      <vt:lpstr>ISF Advantages; “Virtual Elimination of Contact Fatigue” </vt:lpstr>
      <vt:lpstr>ISF Advantages; “Virtual Elimination of Contact Fatigue” </vt:lpstr>
      <vt:lpstr>ISF Advantages; “Virtual Elimination of Contact Fatigue” </vt:lpstr>
      <vt:lpstr>ISF Advantages; “Virtual Elimination of Contact Fatigue” </vt:lpstr>
      <vt:lpstr>ISF Advantages; “Virtual Elimination of Contact Fatigue” </vt:lpstr>
      <vt:lpstr>ISF Advantages; “Virtual Elimination of Contact Fatigue” </vt:lpstr>
      <vt:lpstr>ISF Advantages; “Virtual Elimination of Contact Fatigue” </vt:lpstr>
      <vt:lpstr>ISF Advantages; Benefits of an ISF Surface</vt:lpstr>
      <vt:lpstr>ISF Advantages; “Reduction of Surface Contact Stress” </vt:lpstr>
    </vt:vector>
  </TitlesOfParts>
  <Company>Envision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Beattie</dc:creator>
  <cp:lastModifiedBy>Annemarie Von Moll</cp:lastModifiedBy>
  <cp:revision>606</cp:revision>
  <dcterms:created xsi:type="dcterms:W3CDTF">2011-06-30T20:09:56Z</dcterms:created>
  <dcterms:modified xsi:type="dcterms:W3CDTF">2021-10-19T17:50:16Z</dcterms:modified>
</cp:coreProperties>
</file>